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50" r:id="rId2"/>
    <p:sldId id="355" r:id="rId3"/>
    <p:sldId id="493" r:id="rId4"/>
    <p:sldId id="374" r:id="rId5"/>
    <p:sldId id="414" r:id="rId6"/>
    <p:sldId id="415" r:id="rId7"/>
    <p:sldId id="491" r:id="rId8"/>
    <p:sldId id="492" r:id="rId9"/>
    <p:sldId id="418" r:id="rId10"/>
    <p:sldId id="421" r:id="rId11"/>
    <p:sldId id="420" r:id="rId12"/>
    <p:sldId id="494" r:id="rId13"/>
    <p:sldId id="423" r:id="rId14"/>
    <p:sldId id="424" r:id="rId15"/>
    <p:sldId id="425" r:id="rId16"/>
    <p:sldId id="496" r:id="rId17"/>
    <p:sldId id="428" r:id="rId18"/>
    <p:sldId id="505" r:id="rId19"/>
    <p:sldId id="473" r:id="rId20"/>
    <p:sldId id="480" r:id="rId21"/>
    <p:sldId id="429" r:id="rId22"/>
    <p:sldId id="448" r:id="rId23"/>
    <p:sldId id="507" r:id="rId24"/>
    <p:sldId id="443" r:id="rId25"/>
    <p:sldId id="499" r:id="rId26"/>
    <p:sldId id="444" r:id="rId27"/>
    <p:sldId id="447" r:id="rId28"/>
    <p:sldId id="380" r:id="rId29"/>
    <p:sldId id="470" r:id="rId30"/>
    <p:sldId id="471" r:id="rId31"/>
    <p:sldId id="434" r:id="rId32"/>
    <p:sldId id="500" r:id="rId33"/>
    <p:sldId id="501" r:id="rId34"/>
    <p:sldId id="502" r:id="rId35"/>
    <p:sldId id="503" r:id="rId36"/>
    <p:sldId id="385" r:id="rId37"/>
    <p:sldId id="396" r:id="rId38"/>
    <p:sldId id="433" r:id="rId39"/>
    <p:sldId id="435" r:id="rId40"/>
    <p:sldId id="451" r:id="rId41"/>
    <p:sldId id="430" r:id="rId42"/>
    <p:sldId id="450" r:id="rId43"/>
    <p:sldId id="397" r:id="rId44"/>
    <p:sldId id="452" r:id="rId45"/>
    <p:sldId id="508" r:id="rId46"/>
    <p:sldId id="441" r:id="rId47"/>
    <p:sldId id="475" r:id="rId48"/>
    <p:sldId id="455" r:id="rId49"/>
    <p:sldId id="453" r:id="rId50"/>
    <p:sldId id="454" r:id="rId51"/>
    <p:sldId id="504" r:id="rId52"/>
    <p:sldId id="456" r:id="rId53"/>
    <p:sldId id="485" r:id="rId54"/>
    <p:sldId id="486" r:id="rId55"/>
    <p:sldId id="458" r:id="rId56"/>
    <p:sldId id="487" r:id="rId57"/>
    <p:sldId id="462" r:id="rId58"/>
    <p:sldId id="463"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C43C3C"/>
    <a:srgbClr val="00FF00"/>
    <a:srgbClr val="A40000"/>
    <a:srgbClr val="FFCCCC"/>
    <a:srgbClr val="FCFEB8"/>
    <a:srgbClr val="F8FD3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2" autoAdjust="0"/>
    <p:restoredTop sz="82510" autoAdjust="0"/>
  </p:normalViewPr>
  <p:slideViewPr>
    <p:cSldViewPr>
      <p:cViewPr>
        <p:scale>
          <a:sx n="50" d="100"/>
          <a:sy n="50" d="100"/>
        </p:scale>
        <p:origin x="-168" y="-71"/>
      </p:cViewPr>
      <p:guideLst>
        <p:guide orient="horz" pos="2160"/>
        <p:guide pos="2880"/>
      </p:guideLst>
    </p:cSldViewPr>
  </p:slideViewPr>
  <p:outlineViewPr>
    <p:cViewPr>
      <p:scale>
        <a:sx n="33" d="100"/>
        <a:sy n="33" d="100"/>
      </p:scale>
      <p:origin x="49" y="36255"/>
    </p:cViewPr>
  </p:outlineViewPr>
  <p:notesTextViewPr>
    <p:cViewPr>
      <p:scale>
        <a:sx n="100" d="100"/>
        <a:sy n="100" d="100"/>
      </p:scale>
      <p:origin x="0" y="0"/>
    </p:cViewPr>
  </p:notesTextViewPr>
  <p:sorterViewPr>
    <p:cViewPr>
      <p:scale>
        <a:sx n="66" d="100"/>
        <a:sy n="66" d="100"/>
      </p:scale>
      <p:origin x="0" y="25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Sheet1!$A$41</c:f>
              <c:strCache>
                <c:ptCount val="1"/>
                <c:pt idx="0">
                  <c:v>Infer from Basic Cat </c:v>
                </c:pt>
              </c:strCache>
            </c:strRef>
          </c:tx>
          <c:spPr>
            <a:solidFill>
              <a:srgbClr val="00B050"/>
            </a:solidFill>
          </c:spPr>
          <c:cat>
            <c:strRef>
              <c:f>Sheet1!$B$40:$F$40</c:f>
              <c:strCache>
                <c:ptCount val="5"/>
                <c:pt idx="0">
                  <c:v>Has Part </c:v>
                </c:pt>
                <c:pt idx="1">
                  <c:v>Basic Cat </c:v>
                </c:pt>
                <c:pt idx="2">
                  <c:v>Broad Cat </c:v>
                </c:pt>
                <c:pt idx="3">
                  <c:v>Function </c:v>
                </c:pt>
                <c:pt idx="4">
                  <c:v>Pose </c:v>
                </c:pt>
              </c:strCache>
            </c:strRef>
          </c:cat>
          <c:val>
            <c:numRef>
              <c:f>Sheet1!$B$41:$F$41</c:f>
              <c:numCache>
                <c:formatCode>General</c:formatCode>
                <c:ptCount val="5"/>
                <c:pt idx="0">
                  <c:v>0.77</c:v>
                </c:pt>
                <c:pt idx="1">
                  <c:v>0.72000000000000008</c:v>
                </c:pt>
                <c:pt idx="2">
                  <c:v>0.71000000000000008</c:v>
                </c:pt>
                <c:pt idx="3">
                  <c:v>0.73000000000000009</c:v>
                </c:pt>
                <c:pt idx="4">
                  <c:v>0.56999999999999995</c:v>
                </c:pt>
              </c:numCache>
            </c:numRef>
          </c:val>
        </c:ser>
        <c:ser>
          <c:idx val="1"/>
          <c:order val="1"/>
          <c:tx>
            <c:strRef>
              <c:f>Sheet1!$A$42</c:f>
              <c:strCache>
                <c:ptCount val="1"/>
                <c:pt idx="0">
                  <c:v>Use All </c:v>
                </c:pt>
              </c:strCache>
            </c:strRef>
          </c:tx>
          <c:cat>
            <c:strRef>
              <c:f>Sheet1!$B$40:$F$40</c:f>
              <c:strCache>
                <c:ptCount val="5"/>
                <c:pt idx="0">
                  <c:v>Has Part </c:v>
                </c:pt>
                <c:pt idx="1">
                  <c:v>Basic Cat </c:v>
                </c:pt>
                <c:pt idx="2">
                  <c:v>Broad Cat </c:v>
                </c:pt>
                <c:pt idx="3">
                  <c:v>Function </c:v>
                </c:pt>
                <c:pt idx="4">
                  <c:v>Pose </c:v>
                </c:pt>
              </c:strCache>
            </c:strRef>
          </c:cat>
          <c:val>
            <c:numRef>
              <c:f>Sheet1!$B$42:$F$42</c:f>
              <c:numCache>
                <c:formatCode>General</c:formatCode>
                <c:ptCount val="5"/>
                <c:pt idx="0">
                  <c:v>0.8</c:v>
                </c:pt>
                <c:pt idx="1">
                  <c:v>0.76000000000000012</c:v>
                </c:pt>
                <c:pt idx="2">
                  <c:v>0.76000000000000012</c:v>
                </c:pt>
                <c:pt idx="3">
                  <c:v>0.81</c:v>
                </c:pt>
                <c:pt idx="4">
                  <c:v>0.67000000000000015</c:v>
                </c:pt>
              </c:numCache>
            </c:numRef>
          </c:val>
        </c:ser>
        <c:axId val="101516032"/>
        <c:axId val="101517952"/>
      </c:barChart>
      <c:catAx>
        <c:axId val="101516032"/>
        <c:scaling>
          <c:orientation val="minMax"/>
        </c:scaling>
        <c:axPos val="b"/>
        <c:tickLblPos val="nextTo"/>
        <c:crossAx val="101517952"/>
        <c:crosses val="autoZero"/>
        <c:auto val="1"/>
        <c:lblAlgn val="ctr"/>
        <c:lblOffset val="100"/>
      </c:catAx>
      <c:valAx>
        <c:axId val="101517952"/>
        <c:scaling>
          <c:orientation val="minMax"/>
          <c:max val="1"/>
          <c:min val="0.5"/>
        </c:scaling>
        <c:axPos val="l"/>
        <c:majorGridlines/>
        <c:numFmt formatCode="General" sourceLinked="1"/>
        <c:tickLblPos val="nextTo"/>
        <c:crossAx val="101516032"/>
        <c:crosses val="autoZero"/>
        <c:crossBetween val="between"/>
        <c:majorUnit val="0.1"/>
      </c:valAx>
    </c:plotArea>
    <c:plotVisOnly val="1"/>
  </c:chart>
  <c:txPr>
    <a:bodyPr/>
    <a:lstStyle/>
    <a:p>
      <a:pPr>
        <a:defRPr sz="16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Sheet1!$A$45</c:f>
              <c:strCache>
                <c:ptCount val="1"/>
                <c:pt idx="0">
                  <c:v>Infer from Basic Cat </c:v>
                </c:pt>
              </c:strCache>
            </c:strRef>
          </c:tx>
          <c:spPr>
            <a:solidFill>
              <a:srgbClr val="00B050"/>
            </a:solidFill>
          </c:spPr>
          <c:cat>
            <c:strRef>
              <c:f>Sheet1!$B$44:$F$44</c:f>
              <c:strCache>
                <c:ptCount val="5"/>
                <c:pt idx="0">
                  <c:v>Has Part </c:v>
                </c:pt>
                <c:pt idx="1">
                  <c:v>Basic Cat </c:v>
                </c:pt>
                <c:pt idx="2">
                  <c:v>Broad Cat </c:v>
                </c:pt>
                <c:pt idx="3">
                  <c:v>Function </c:v>
                </c:pt>
                <c:pt idx="4">
                  <c:v>Pose </c:v>
                </c:pt>
              </c:strCache>
            </c:strRef>
          </c:cat>
          <c:val>
            <c:numRef>
              <c:f>Sheet1!$B$45:$F$45</c:f>
              <c:numCache>
                <c:formatCode>General</c:formatCode>
                <c:ptCount val="5"/>
                <c:pt idx="0">
                  <c:v>0.87000000000000011</c:v>
                </c:pt>
                <c:pt idx="1">
                  <c:v>0.84100000000000008</c:v>
                </c:pt>
                <c:pt idx="2">
                  <c:v>0.84900000000000009</c:v>
                </c:pt>
                <c:pt idx="3">
                  <c:v>0.80100000000000005</c:v>
                </c:pt>
                <c:pt idx="4">
                  <c:v>0.54400000000000004</c:v>
                </c:pt>
              </c:numCache>
            </c:numRef>
          </c:val>
        </c:ser>
        <c:ser>
          <c:idx val="1"/>
          <c:order val="1"/>
          <c:tx>
            <c:strRef>
              <c:f>Sheet1!$A$46</c:f>
              <c:strCache>
                <c:ptCount val="1"/>
                <c:pt idx="0">
                  <c:v>Use All </c:v>
                </c:pt>
              </c:strCache>
            </c:strRef>
          </c:tx>
          <c:cat>
            <c:strRef>
              <c:f>Sheet1!$B$44:$F$44</c:f>
              <c:strCache>
                <c:ptCount val="5"/>
                <c:pt idx="0">
                  <c:v>Has Part </c:v>
                </c:pt>
                <c:pt idx="1">
                  <c:v>Basic Cat </c:v>
                </c:pt>
                <c:pt idx="2">
                  <c:v>Broad Cat </c:v>
                </c:pt>
                <c:pt idx="3">
                  <c:v>Function </c:v>
                </c:pt>
                <c:pt idx="4">
                  <c:v>Pose </c:v>
                </c:pt>
              </c:strCache>
            </c:strRef>
          </c:cat>
          <c:val>
            <c:numRef>
              <c:f>Sheet1!$B$46:$F$46</c:f>
              <c:numCache>
                <c:formatCode>General</c:formatCode>
                <c:ptCount val="5"/>
                <c:pt idx="0">
                  <c:v>0.92900000000000005</c:v>
                </c:pt>
                <c:pt idx="1">
                  <c:v>0.88500000000000001</c:v>
                </c:pt>
                <c:pt idx="2">
                  <c:v>0.89100000000000001</c:v>
                </c:pt>
                <c:pt idx="3">
                  <c:v>0.92200000000000004</c:v>
                </c:pt>
                <c:pt idx="4">
                  <c:v>0.64300000000000013</c:v>
                </c:pt>
              </c:numCache>
            </c:numRef>
          </c:val>
        </c:ser>
        <c:axId val="70544000"/>
        <c:axId val="70549888"/>
      </c:barChart>
      <c:catAx>
        <c:axId val="70544000"/>
        <c:scaling>
          <c:orientation val="minMax"/>
        </c:scaling>
        <c:axPos val="b"/>
        <c:tickLblPos val="nextTo"/>
        <c:crossAx val="70549888"/>
        <c:crosses val="autoZero"/>
        <c:auto val="1"/>
        <c:lblAlgn val="ctr"/>
        <c:lblOffset val="100"/>
      </c:catAx>
      <c:valAx>
        <c:axId val="70549888"/>
        <c:scaling>
          <c:orientation val="minMax"/>
          <c:min val="0.5"/>
        </c:scaling>
        <c:axPos val="l"/>
        <c:majorGridlines/>
        <c:numFmt formatCode="General" sourceLinked="1"/>
        <c:tickLblPos val="nextTo"/>
        <c:crossAx val="70544000"/>
        <c:crosses val="autoZero"/>
        <c:crossBetween val="between"/>
        <c:majorUnit val="0.1"/>
      </c:valAx>
    </c:plotArea>
    <c:plotVisOnly val="1"/>
  </c:chart>
  <c:txPr>
    <a:bodyPr/>
    <a:lstStyle/>
    <a:p>
      <a:pPr>
        <a:defRPr sz="16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Sheet1!$A$3</c:f>
              <c:strCache>
                <c:ptCount val="1"/>
                <c:pt idx="0">
                  <c:v>Infer from Basic Cat</c:v>
                </c:pt>
              </c:strCache>
            </c:strRef>
          </c:tx>
          <c:spPr>
            <a:solidFill>
              <a:srgbClr val="00B050"/>
            </a:solidFill>
          </c:spPr>
          <c:cat>
            <c:strRef>
              <c:f>Sheet1!$B$2:$E$2</c:f>
              <c:strCache>
                <c:ptCount val="4"/>
                <c:pt idx="0">
                  <c:v>Has Part </c:v>
                </c:pt>
                <c:pt idx="1">
                  <c:v>Broad Cat </c:v>
                </c:pt>
                <c:pt idx="2">
                  <c:v>Function </c:v>
                </c:pt>
                <c:pt idx="3">
                  <c:v>Pose </c:v>
                </c:pt>
              </c:strCache>
            </c:strRef>
          </c:cat>
          <c:val>
            <c:numRef>
              <c:f>Sheet1!$B$3:$E$3</c:f>
              <c:numCache>
                <c:formatCode>General</c:formatCode>
                <c:ptCount val="4"/>
                <c:pt idx="0">
                  <c:v>0.65000000000000013</c:v>
                </c:pt>
                <c:pt idx="1">
                  <c:v>0.62000000000000011</c:v>
                </c:pt>
                <c:pt idx="2">
                  <c:v>0.56999999999999995</c:v>
                </c:pt>
                <c:pt idx="3">
                  <c:v>0.53</c:v>
                </c:pt>
              </c:numCache>
            </c:numRef>
          </c:val>
        </c:ser>
        <c:ser>
          <c:idx val="1"/>
          <c:order val="1"/>
          <c:tx>
            <c:strRef>
              <c:f>Sheet1!$A$4</c:f>
              <c:strCache>
                <c:ptCount val="1"/>
                <c:pt idx="0">
                  <c:v>Infer from All</c:v>
                </c:pt>
              </c:strCache>
            </c:strRef>
          </c:tx>
          <c:cat>
            <c:strRef>
              <c:f>Sheet1!$B$2:$E$2</c:f>
              <c:strCache>
                <c:ptCount val="4"/>
                <c:pt idx="0">
                  <c:v>Has Part </c:v>
                </c:pt>
                <c:pt idx="1">
                  <c:v>Broad Cat </c:v>
                </c:pt>
                <c:pt idx="2">
                  <c:v>Function </c:v>
                </c:pt>
                <c:pt idx="3">
                  <c:v>Pose </c:v>
                </c:pt>
              </c:strCache>
            </c:strRef>
          </c:cat>
          <c:val>
            <c:numRef>
              <c:f>Sheet1!$B$4:$E$4</c:f>
              <c:numCache>
                <c:formatCode>General</c:formatCode>
                <c:ptCount val="4"/>
                <c:pt idx="0">
                  <c:v>0.75000000000000011</c:v>
                </c:pt>
                <c:pt idx="1">
                  <c:v>0.59</c:v>
                </c:pt>
                <c:pt idx="2">
                  <c:v>0.60000000000000009</c:v>
                </c:pt>
                <c:pt idx="3">
                  <c:v>0.65000000000000013</c:v>
                </c:pt>
              </c:numCache>
            </c:numRef>
          </c:val>
        </c:ser>
        <c:axId val="70579328"/>
        <c:axId val="70580864"/>
      </c:barChart>
      <c:catAx>
        <c:axId val="70579328"/>
        <c:scaling>
          <c:orientation val="minMax"/>
        </c:scaling>
        <c:axPos val="b"/>
        <c:tickLblPos val="nextTo"/>
        <c:crossAx val="70580864"/>
        <c:crosses val="autoZero"/>
        <c:auto val="1"/>
        <c:lblAlgn val="ctr"/>
        <c:lblOffset val="100"/>
      </c:catAx>
      <c:valAx>
        <c:axId val="70580864"/>
        <c:scaling>
          <c:orientation val="minMax"/>
          <c:min val="0.5"/>
        </c:scaling>
        <c:axPos val="l"/>
        <c:majorGridlines/>
        <c:numFmt formatCode="General" sourceLinked="1"/>
        <c:tickLblPos val="nextTo"/>
        <c:crossAx val="70579328"/>
        <c:crosses val="autoZero"/>
        <c:crossBetween val="between"/>
        <c:majorUnit val="0.1"/>
      </c:valAx>
    </c:plotArea>
    <c:plotVisOnly val="1"/>
  </c:chart>
  <c:txPr>
    <a:bodyPr/>
    <a:lstStyle/>
    <a:p>
      <a:pPr>
        <a:defRPr sz="1800"/>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Sheet1!$F$3</c:f>
              <c:strCache>
                <c:ptCount val="1"/>
                <c:pt idx="0">
                  <c:v>Infer from Basic Cat</c:v>
                </c:pt>
              </c:strCache>
            </c:strRef>
          </c:tx>
          <c:spPr>
            <a:solidFill>
              <a:srgbClr val="00B050"/>
            </a:solidFill>
          </c:spPr>
          <c:cat>
            <c:strRef>
              <c:f>Sheet1!$G$2:$J$2</c:f>
              <c:strCache>
                <c:ptCount val="4"/>
                <c:pt idx="0">
                  <c:v>Has Part </c:v>
                </c:pt>
                <c:pt idx="1">
                  <c:v>Broad Cat </c:v>
                </c:pt>
                <c:pt idx="2">
                  <c:v>Function </c:v>
                </c:pt>
                <c:pt idx="3">
                  <c:v>Pose </c:v>
                </c:pt>
              </c:strCache>
            </c:strRef>
          </c:cat>
          <c:val>
            <c:numRef>
              <c:f>Sheet1!$G$3:$J$3</c:f>
              <c:numCache>
                <c:formatCode>General</c:formatCode>
                <c:ptCount val="4"/>
                <c:pt idx="0">
                  <c:v>0.73000000000000009</c:v>
                </c:pt>
                <c:pt idx="1">
                  <c:v>0.72000000000000008</c:v>
                </c:pt>
                <c:pt idx="2">
                  <c:v>0.64000000000000012</c:v>
                </c:pt>
                <c:pt idx="3">
                  <c:v>0.53</c:v>
                </c:pt>
              </c:numCache>
            </c:numRef>
          </c:val>
        </c:ser>
        <c:ser>
          <c:idx val="1"/>
          <c:order val="1"/>
          <c:tx>
            <c:strRef>
              <c:f>Sheet1!$F$4</c:f>
              <c:strCache>
                <c:ptCount val="1"/>
                <c:pt idx="0">
                  <c:v>Infer from All</c:v>
                </c:pt>
              </c:strCache>
            </c:strRef>
          </c:tx>
          <c:cat>
            <c:strRef>
              <c:f>Sheet1!$G$2:$J$2</c:f>
              <c:strCache>
                <c:ptCount val="4"/>
                <c:pt idx="0">
                  <c:v>Has Part </c:v>
                </c:pt>
                <c:pt idx="1">
                  <c:v>Broad Cat </c:v>
                </c:pt>
                <c:pt idx="2">
                  <c:v>Function </c:v>
                </c:pt>
                <c:pt idx="3">
                  <c:v>Pose </c:v>
                </c:pt>
              </c:strCache>
            </c:strRef>
          </c:cat>
          <c:val>
            <c:numRef>
              <c:f>Sheet1!$G$4:$J$4</c:f>
              <c:numCache>
                <c:formatCode>General</c:formatCode>
                <c:ptCount val="4"/>
                <c:pt idx="0">
                  <c:v>0.75000000000000011</c:v>
                </c:pt>
                <c:pt idx="1">
                  <c:v>0.78</c:v>
                </c:pt>
                <c:pt idx="2">
                  <c:v>0.69000000000000006</c:v>
                </c:pt>
                <c:pt idx="3">
                  <c:v>0.58000000000000007</c:v>
                </c:pt>
              </c:numCache>
            </c:numRef>
          </c:val>
        </c:ser>
        <c:axId val="102516992"/>
        <c:axId val="102526976"/>
      </c:barChart>
      <c:catAx>
        <c:axId val="102516992"/>
        <c:scaling>
          <c:orientation val="minMax"/>
        </c:scaling>
        <c:axPos val="b"/>
        <c:tickLblPos val="nextTo"/>
        <c:txPr>
          <a:bodyPr/>
          <a:lstStyle/>
          <a:p>
            <a:pPr>
              <a:defRPr sz="1800"/>
            </a:pPr>
            <a:endParaRPr lang="en-US"/>
          </a:p>
        </c:txPr>
        <c:crossAx val="102526976"/>
        <c:crosses val="autoZero"/>
        <c:auto val="1"/>
        <c:lblAlgn val="ctr"/>
        <c:lblOffset val="100"/>
      </c:catAx>
      <c:valAx>
        <c:axId val="102526976"/>
        <c:scaling>
          <c:orientation val="minMax"/>
          <c:max val="0.8"/>
          <c:min val="0.5"/>
        </c:scaling>
        <c:axPos val="l"/>
        <c:majorGridlines/>
        <c:numFmt formatCode="General" sourceLinked="1"/>
        <c:tickLblPos val="nextTo"/>
        <c:txPr>
          <a:bodyPr/>
          <a:lstStyle/>
          <a:p>
            <a:pPr>
              <a:defRPr sz="1800"/>
            </a:pPr>
            <a:endParaRPr lang="en-US"/>
          </a:p>
        </c:txPr>
        <c:crossAx val="102516992"/>
        <c:crosses val="autoZero"/>
        <c:crossBetween val="between"/>
        <c:majorUnit val="0.1"/>
      </c:valAx>
    </c:plotArea>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A27E46C-9915-430E-BC32-A2CDA1DFC2C2}" type="datetimeFigureOut">
              <a:rPr lang="en-US"/>
              <a:pPr>
                <a:defRPr/>
              </a:pPr>
              <a:t>9/5/2010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40B4630-4FCC-4B2E-80BE-D367A5E55B8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Shared representations</a:t>
            </a:r>
          </a:p>
          <a:p>
            <a:pPr marL="228600" indent="-228600">
              <a:buAutoNum type="arabicPeriod"/>
            </a:pPr>
            <a:r>
              <a:rPr lang="en-US" dirty="0" smtClean="0"/>
              <a:t>Strong supervision</a:t>
            </a:r>
          </a:p>
          <a:p>
            <a:pPr marL="228600" indent="-228600">
              <a:buAutoNum type="arabicPeriod"/>
            </a:pPr>
            <a:r>
              <a:rPr lang="en-US" dirty="0" smtClean="0"/>
              <a:t>Localize without identifying.</a:t>
            </a:r>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sign of the need for this is what I call the mystery of the missing 40%...</a:t>
            </a:r>
          </a:p>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a:t>
            </a:r>
            <a:r>
              <a:rPr lang="en-US" baseline="0" dirty="0" smtClean="0"/>
              <a:t> two figures for correspondence</a:t>
            </a:r>
          </a:p>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bottom line is that, as a practical matter, we’d like to get away with little supervision, but lack of annotation is never an excuse for poor representation.</a:t>
            </a:r>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400" dirty="0" smtClean="0"/>
              <a:t>We have collected a dataset, with detailed annotation and newly proposed challenges</a:t>
            </a:r>
          </a:p>
          <a:p>
            <a:pPr lvl="1"/>
            <a:r>
              <a:rPr lang="en-US" sz="1400" dirty="0" smtClean="0"/>
              <a:t>We have shown that part and broad category detectors can generalize across categories</a:t>
            </a:r>
          </a:p>
          <a:p>
            <a:pPr lvl="1"/>
            <a:r>
              <a:rPr lang="en-US" sz="1400" dirty="0" smtClean="0"/>
              <a:t>We have shown that, even with simple methods to integrate them, the parts and broad category detectors make a big difference in object localization and description</a:t>
            </a:r>
          </a:p>
          <a:p>
            <a:pPr lvl="1"/>
            <a:r>
              <a:rPr lang="en-US" sz="1400" dirty="0" smtClean="0"/>
              <a:t>We have demonstrated the ability to describe new objects</a:t>
            </a:r>
          </a:p>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235F0F-24E9-4855-A115-103DBB553396}"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584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B1CEAF-A618-48EF-AA88-CDA4799120BF}"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6D79A5-4C37-48C2-B689-894E0DCB37FE}"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start with a little</a:t>
            </a:r>
            <a:r>
              <a:rPr lang="en-US" baseline="0" dirty="0" smtClean="0"/>
              <a:t> story about my nephew Max.  When Max was two, we visited my sister-in-law for Thanksgiving.  Just as we were all sitting down, suddenly, Max toddled off toward the window and pointed – </a:t>
            </a:r>
            <a:r>
              <a:rPr lang="en-US" baseline="0" dirty="0" err="1" smtClean="0"/>
              <a:t>doog</a:t>
            </a:r>
            <a:r>
              <a:rPr lang="en-US" baseline="0" dirty="0" smtClean="0"/>
              <a:t> </a:t>
            </a:r>
            <a:r>
              <a:rPr lang="en-US" baseline="0" dirty="0" err="1" smtClean="0"/>
              <a:t>doog</a:t>
            </a:r>
            <a:r>
              <a:rPr lang="en-US" baseline="0" dirty="0" smtClean="0"/>
              <a:t>.  That’s how he says “dog”.  So we all went over to see what he was looking at, and guess what?  It was not a dog.  It was a deer.  This story is mundane and could apply to any infant, but what’s interesting is that it is a failure story according to today’s recognition algorithms, but really a success story in terms of recognition ability….</a:t>
            </a:r>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6D79A5-4C37-48C2-B689-894E0DCB37FE}" type="slidenum">
              <a:rPr lang="en-US" smtClean="0"/>
              <a:pPr fontAlgn="base">
                <a:spcBef>
                  <a:spcPct val="0"/>
                </a:spcBef>
                <a:spcAft>
                  <a:spcPct val="0"/>
                </a:spcAft>
                <a:defRPr/>
              </a:pPr>
              <a:t>54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Improvements:</a:t>
            </a:r>
          </a:p>
          <a:p>
            <a:pPr>
              <a:buFont typeface="Arial" pitchFamily="34" charset="0"/>
              <a:buChar char="•"/>
            </a:pPr>
            <a:r>
              <a:rPr lang="en-US" dirty="0" smtClean="0"/>
              <a:t> Speed up intro (maybe to 15 minutes).</a:t>
            </a:r>
            <a:r>
              <a:rPr lang="en-US" baseline="0" dirty="0" smtClean="0"/>
              <a:t>  It drags on a bit.</a:t>
            </a:r>
          </a:p>
          <a:p>
            <a:pPr>
              <a:buFont typeface="Arial" pitchFamily="34" charset="0"/>
              <a:buChar char="•"/>
            </a:pPr>
            <a:r>
              <a:rPr lang="en-US" baseline="0" dirty="0" smtClean="0"/>
              <a:t> Provide a little more detail about the CVPR 2010 and the ECCV 2010 work.</a:t>
            </a:r>
            <a:endParaRPr lang="en-US" dirty="0" smtClean="0"/>
          </a:p>
          <a:p>
            <a:pPr>
              <a:buFont typeface="Arial" pitchFamily="34" charset="0"/>
              <a:buChar char="•"/>
            </a:pPr>
            <a:r>
              <a:rPr lang="en-US" dirty="0" smtClean="0"/>
              <a:t>May</a:t>
            </a:r>
            <a:r>
              <a:rPr lang="en-US" baseline="0" dirty="0" smtClean="0"/>
              <a:t> need to practice this.  It’s not quite working.</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need</a:t>
            </a:r>
            <a:r>
              <a:rPr lang="en-US" baseline="0" dirty="0" smtClean="0"/>
              <a:t> recognition algorithms like Max’s.  Not necessarily that have the same architecture or mechanisms.  But recognition algorithms that are functional despite frequent failure.  I could probably train an object detector that would beat Max in AP, yet Max is able to move around, interact with things, make predictions, and communicate, while a robot with my vision algorithm wouldn’t survive for five minutes.  We need vision systems that start with a basic assumption that they will often be wrong – that they will often not be familiar with an object or may mistake its identity.  When these systems do encounter something new, they should be able to accommodate it into existing concepts, refining them, not redefining them.</a:t>
            </a:r>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talk, I’ll</a:t>
            </a:r>
            <a:r>
              <a:rPr lang="en-US" baseline="0" dirty="0" smtClean="0"/>
              <a:t> focus on this one question: “What to do about the object that cannot be named.”  </a:t>
            </a:r>
            <a:r>
              <a:rPr lang="en-US" dirty="0" smtClean="0"/>
              <a:t>If we can answer this</a:t>
            </a:r>
            <a:r>
              <a:rPr lang="en-US" baseline="0" dirty="0" smtClean="0"/>
              <a:t> question, we can have systems that are increasingly useful as they improve in visual ability.  If not, anything short of perfection will yield a failed system.  Let me give you a couple examples.</a:t>
            </a:r>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800" dirty="0" smtClean="0"/>
              <a:t>This problem really matters.  We encounter new types of objects all the time, and we need to deal with them.  Consider the problem of assisted driving…</a:t>
            </a:r>
          </a:p>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Likewise, security, household robots, etc. </a:t>
            </a:r>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a:t>
            </a:r>
            <a:r>
              <a:rPr lang="en-US" baseline="0" dirty="0" smtClean="0"/>
              <a:t> two figures for correspondence</a:t>
            </a:r>
          </a:p>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sign of the need for this is what I call the mystery of the missing 40%...</a:t>
            </a:r>
          </a:p>
          <a:p>
            <a:endParaRPr lang="en-US" dirty="0"/>
          </a:p>
        </p:txBody>
      </p:sp>
      <p:sp>
        <p:nvSpPr>
          <p:cNvPr id="4" name="Slide Number Placeholder 3"/>
          <p:cNvSpPr>
            <a:spLocks noGrp="1"/>
          </p:cNvSpPr>
          <p:nvPr>
            <p:ph type="sldNum" sz="quarter" idx="10"/>
          </p:nvPr>
        </p:nvSpPr>
        <p:spPr/>
        <p:txBody>
          <a:bodyPr/>
          <a:lstStyle/>
          <a:p>
            <a:pPr>
              <a:defRPr/>
            </a:pPr>
            <a:fld id="{C40B4630-4FCC-4B2E-80BE-D367A5E55B89}"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B7D2ED37-3268-40E9-9BE5-69F68E9B40D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92437E2B-66C3-4105-90D9-F66CF924B5C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60325"/>
            <a:ext cx="2114550" cy="6492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60325"/>
            <a:ext cx="6191250" cy="6492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3767F52B-7E58-4942-A0A8-4B53FD70854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sldNum" sz="quarter" idx="10"/>
          </p:nvPr>
        </p:nvSpPr>
        <p:spPr>
          <a:ln/>
        </p:spPr>
        <p:txBody>
          <a:bodyPr/>
          <a:lstStyle>
            <a:lvl1pPr>
              <a:defRPr/>
            </a:lvl1pPr>
          </a:lstStyle>
          <a:p>
            <a:pPr>
              <a:defRPr/>
            </a:pPr>
            <a:fld id="{9CAD0EAC-6D3D-44CF-9277-921C1ACCBDA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9955E583-7AD8-48FF-907E-BD0588A982E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371600"/>
            <a:ext cx="413067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371600"/>
            <a:ext cx="4132262"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3134FF48-A427-4DF8-8AE1-8C71C1B2F8E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77EC499D-9720-4E18-90F7-5B772A2D48A6}"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08F79C66-016E-47D4-BF37-B14DF08D33C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0FB08232-C8F9-4239-BBEC-1111D19BB4F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5BD39244-3632-468F-964C-E8B135876B7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C55D0E90-7012-4BD1-92BC-A948594881F8}"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304800" y="60325"/>
            <a:ext cx="8458200" cy="10826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347663" y="1295400"/>
            <a:ext cx="8415337"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6021" name="Rectangle 5"/>
          <p:cNvSpPr>
            <a:spLocks noGrp="1" noChangeArrowheads="1"/>
          </p:cNvSpPr>
          <p:nvPr>
            <p:ph type="sldNum" sz="quarter" idx="4"/>
          </p:nvPr>
        </p:nvSpPr>
        <p:spPr bwMode="auto">
          <a:xfrm>
            <a:off x="70104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b="0">
                <a:latin typeface="+mn-lt"/>
              </a:defRPr>
            </a:lvl1pPr>
          </a:lstStyle>
          <a:p>
            <a:pPr>
              <a:defRPr/>
            </a:pPr>
            <a:fld id="{CD8152E9-E363-4330-B48C-71284BDCB23E}" type="slidenum">
              <a:rPr lang="en-US"/>
              <a:pPr>
                <a:defRPr/>
              </a:pPr>
              <a:t>‹#›</a:t>
            </a:fld>
            <a:endParaRPr lang="en-US"/>
          </a:p>
        </p:txBody>
      </p:sp>
      <p:cxnSp>
        <p:nvCxnSpPr>
          <p:cNvPr id="7" name="Straight Connector 6"/>
          <p:cNvCxnSpPr/>
          <p:nvPr userDrawn="1"/>
        </p:nvCxnSpPr>
        <p:spPr bwMode="auto">
          <a:xfrm>
            <a:off x="387350" y="1143000"/>
            <a:ext cx="8367713" cy="1588"/>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700" b="1">
          <a:solidFill>
            <a:srgbClr val="000000"/>
          </a:solidFill>
          <a:latin typeface="+mj-lt"/>
          <a:ea typeface="+mj-ea"/>
          <a:cs typeface="+mj-cs"/>
        </a:defRPr>
      </a:lvl1pPr>
      <a:lvl2pPr algn="l" rtl="0" eaLnBrk="0" fontAlgn="base" hangingPunct="0">
        <a:spcBef>
          <a:spcPct val="0"/>
        </a:spcBef>
        <a:spcAft>
          <a:spcPct val="0"/>
        </a:spcAft>
        <a:defRPr sz="3700" b="1">
          <a:solidFill>
            <a:srgbClr val="000000"/>
          </a:solidFill>
          <a:latin typeface="Arial" charset="0"/>
        </a:defRPr>
      </a:lvl2pPr>
      <a:lvl3pPr algn="l" rtl="0" eaLnBrk="0" fontAlgn="base" hangingPunct="0">
        <a:spcBef>
          <a:spcPct val="0"/>
        </a:spcBef>
        <a:spcAft>
          <a:spcPct val="0"/>
        </a:spcAft>
        <a:defRPr sz="3700" b="1">
          <a:solidFill>
            <a:srgbClr val="000000"/>
          </a:solidFill>
          <a:latin typeface="Arial" charset="0"/>
        </a:defRPr>
      </a:lvl3pPr>
      <a:lvl4pPr algn="l" rtl="0" eaLnBrk="0" fontAlgn="base" hangingPunct="0">
        <a:spcBef>
          <a:spcPct val="0"/>
        </a:spcBef>
        <a:spcAft>
          <a:spcPct val="0"/>
        </a:spcAft>
        <a:defRPr sz="3700" b="1">
          <a:solidFill>
            <a:srgbClr val="000000"/>
          </a:solidFill>
          <a:latin typeface="Arial" charset="0"/>
        </a:defRPr>
      </a:lvl4pPr>
      <a:lvl5pPr algn="l" rtl="0" eaLnBrk="0" fontAlgn="base" hangingPunct="0">
        <a:spcBef>
          <a:spcPct val="0"/>
        </a:spcBef>
        <a:spcAft>
          <a:spcPct val="0"/>
        </a:spcAft>
        <a:defRPr sz="3700" b="1">
          <a:solidFill>
            <a:srgbClr val="000000"/>
          </a:solidFill>
          <a:latin typeface="Arial" charset="0"/>
        </a:defRPr>
      </a:lvl5pPr>
      <a:lvl6pPr marL="457200" algn="l" rtl="0" fontAlgn="base">
        <a:spcBef>
          <a:spcPct val="0"/>
        </a:spcBef>
        <a:spcAft>
          <a:spcPct val="0"/>
        </a:spcAft>
        <a:defRPr sz="3700" b="1">
          <a:solidFill>
            <a:srgbClr val="000000"/>
          </a:solidFill>
          <a:latin typeface="Arial" charset="0"/>
        </a:defRPr>
      </a:lvl6pPr>
      <a:lvl7pPr marL="914400" algn="l" rtl="0" fontAlgn="base">
        <a:spcBef>
          <a:spcPct val="0"/>
        </a:spcBef>
        <a:spcAft>
          <a:spcPct val="0"/>
        </a:spcAft>
        <a:defRPr sz="3700" b="1">
          <a:solidFill>
            <a:srgbClr val="000000"/>
          </a:solidFill>
          <a:latin typeface="Arial" charset="0"/>
        </a:defRPr>
      </a:lvl7pPr>
      <a:lvl8pPr marL="1371600" algn="l" rtl="0" fontAlgn="base">
        <a:spcBef>
          <a:spcPct val="0"/>
        </a:spcBef>
        <a:spcAft>
          <a:spcPct val="0"/>
        </a:spcAft>
        <a:defRPr sz="3700" b="1">
          <a:solidFill>
            <a:srgbClr val="000000"/>
          </a:solidFill>
          <a:latin typeface="Arial" charset="0"/>
        </a:defRPr>
      </a:lvl8pPr>
      <a:lvl9pPr marL="1828800" algn="l" rtl="0" fontAlgn="base">
        <a:spcBef>
          <a:spcPct val="0"/>
        </a:spcBef>
        <a:spcAft>
          <a:spcPct val="0"/>
        </a:spcAft>
        <a:defRPr sz="3700" b="1">
          <a:solidFill>
            <a:srgbClr val="000000"/>
          </a:solidFill>
          <a:latin typeface="Arial" charset="0"/>
        </a:defRPr>
      </a:lvl9pPr>
    </p:titleStyle>
    <p:bodyStyle>
      <a:lvl1pPr marL="342900" indent="-342900" algn="l" rtl="0" eaLnBrk="0" fontAlgn="base" hangingPunct="0">
        <a:lnSpc>
          <a:spcPct val="110000"/>
        </a:lnSpc>
        <a:spcBef>
          <a:spcPts val="600"/>
        </a:spcBef>
        <a:spcAft>
          <a:spcPts val="600"/>
        </a:spcAft>
        <a:buClr>
          <a:srgbClr val="000099"/>
        </a:buClr>
        <a:buSzPct val="110000"/>
        <a:buChar char="•"/>
        <a:defRPr sz="3100">
          <a:solidFill>
            <a:srgbClr val="000000"/>
          </a:solidFill>
          <a:latin typeface="+mn-lt"/>
          <a:ea typeface="+mn-ea"/>
          <a:cs typeface="+mn-cs"/>
        </a:defRPr>
      </a:lvl1pPr>
      <a:lvl2pPr marL="742950" indent="-285750" algn="l" rtl="0" eaLnBrk="0" fontAlgn="base" hangingPunct="0">
        <a:lnSpc>
          <a:spcPct val="110000"/>
        </a:lnSpc>
        <a:spcBef>
          <a:spcPts val="600"/>
        </a:spcBef>
        <a:spcAft>
          <a:spcPts val="600"/>
        </a:spcAft>
        <a:buClr>
          <a:srgbClr val="000099"/>
        </a:buClr>
        <a:buSzPct val="110000"/>
        <a:buFont typeface="Arial" pitchFamily="34" charset="0"/>
        <a:buChar char="–"/>
        <a:defRPr sz="2600">
          <a:solidFill>
            <a:srgbClr val="000000"/>
          </a:solidFill>
          <a:latin typeface="+mn-lt"/>
        </a:defRPr>
      </a:lvl2pPr>
      <a:lvl3pPr marL="1143000" indent="-228600" algn="l" rtl="0" eaLnBrk="0" fontAlgn="base" hangingPunct="0">
        <a:lnSpc>
          <a:spcPct val="110000"/>
        </a:lnSpc>
        <a:spcBef>
          <a:spcPts val="600"/>
        </a:spcBef>
        <a:spcAft>
          <a:spcPts val="600"/>
        </a:spcAft>
        <a:buClr>
          <a:srgbClr val="000099"/>
        </a:buClr>
        <a:buSzPct val="110000"/>
        <a:buChar char="•"/>
        <a:defRPr sz="2100">
          <a:solidFill>
            <a:srgbClr val="000000"/>
          </a:solidFill>
          <a:latin typeface="+mn-lt"/>
        </a:defRPr>
      </a:lvl3pPr>
      <a:lvl4pPr marL="1600200" indent="-228600" algn="l" rtl="0" eaLnBrk="0" fontAlgn="base" hangingPunct="0">
        <a:lnSpc>
          <a:spcPct val="110000"/>
        </a:lnSpc>
        <a:spcBef>
          <a:spcPts val="600"/>
        </a:spcBef>
        <a:spcAft>
          <a:spcPts val="600"/>
        </a:spcAft>
        <a:buClr>
          <a:srgbClr val="000099"/>
        </a:buClr>
        <a:buSzPct val="110000"/>
        <a:buFont typeface="Arial" pitchFamily="34" charset="0"/>
        <a:buChar char="–"/>
        <a:defRPr sz="2000">
          <a:solidFill>
            <a:srgbClr val="000000"/>
          </a:solidFill>
          <a:latin typeface="+mn-lt"/>
        </a:defRPr>
      </a:lvl4pPr>
      <a:lvl5pPr marL="2057400" indent="-228600" algn="l" rtl="0" eaLnBrk="0" fontAlgn="base" hangingPunct="0">
        <a:lnSpc>
          <a:spcPct val="110000"/>
        </a:lnSpc>
        <a:spcBef>
          <a:spcPts val="600"/>
        </a:spcBef>
        <a:spcAft>
          <a:spcPts val="600"/>
        </a:spcAft>
        <a:buClr>
          <a:srgbClr val="000099"/>
        </a:buClr>
        <a:buSzPct val="110000"/>
        <a:buFont typeface="Arial" pitchFamily="34" charset="0"/>
        <a:buChar char="›"/>
        <a:defRPr sz="2000">
          <a:solidFill>
            <a:srgbClr val="000000"/>
          </a:solidFill>
          <a:latin typeface="+mn-lt"/>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images.google.com/imgres?imgurl=http://scienceblogs.com/bushwells/upload/2006/07/IcePlantOrgy.JPG&amp;imgrefurl=http://scienceblogs.com/bushwells/2006/07/friday_flower_porn.php&amp;h=1704&amp;w=2272&amp;sz=838&amp;hl=en&amp;start=17&amp;tbnid=RBGFTXqFUNjqAM:&amp;tbnh=113&amp;tbnw=150&amp;prev=/images?q=plant&amp;gbv=2&amp;hl=en&amp;safe=off"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images.google.com/imgres?imgurl=http://scienceblogs.com/bushwells/upload/2006/07/IcePlantOrgy.JPG&amp;imgrefurl=http://scienceblogs.com/bushwells/2006/07/friday_flower_porn.php&amp;h=1704&amp;w=2272&amp;sz=838&amp;hl=en&amp;start=17&amp;tbnid=RBGFTXqFUNjqAM:&amp;tbnh=113&amp;tbnw=150&amp;prev=/images?q=plant&amp;gbv=2&amp;hl=en&amp;safe=off"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images.google.com/imgres?imgurl=http://scienceblogs.com/bushwells/upload/2006/07/IcePlantOrgy.JPG&amp;imgrefurl=http://scienceblogs.com/bushwells/2006/07/friday_flower_porn.php&amp;h=1704&amp;w=2272&amp;sz=838&amp;hl=en&amp;start=17&amp;tbnid=RBGFTXqFUNjqAM:&amp;tbnh=113&amp;tbnw=150&amp;prev=/images?q=plant&amp;gbv=2&amp;hl=en&amp;safe=off" TargetMode="External"/><Relationship Id="rId5" Type="http://schemas.openxmlformats.org/officeDocument/2006/relationships/image" Target="../media/image12.jpeg"/><Relationship Id="rId10" Type="http://schemas.openxmlformats.org/officeDocument/2006/relationships/image" Target="../media/image22.jpeg"/><Relationship Id="rId4" Type="http://schemas.openxmlformats.org/officeDocument/2006/relationships/image" Target="../media/image11.jpeg"/><Relationship Id="rId9" Type="http://schemas.openxmlformats.org/officeDocument/2006/relationships/image" Target="../media/image2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jpe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jpeg"/><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6.jpeg"/><Relationship Id="rId5" Type="http://schemas.openxmlformats.org/officeDocument/2006/relationships/oleObject" Target="../embeddings/oleObject2.bin"/><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vision.cs.uiuc.edu/COR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jpeg"/><Relationship Id="rId16"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0.bin"/></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91.jpe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images.google.com/imgres?imgurl=http://scienceblogs.com/bushwells/upload/2006/07/IcePlantOrgy.JPG&amp;imgrefurl=http://scienceblogs.com/bushwells/2006/07/friday_flower_porn.php&amp;h=1704&amp;w=2272&amp;sz=838&amp;hl=en&amp;start=17&amp;tbnid=RBGFTXqFUNjqAM:&amp;tbnh=113&amp;tbnw=150&amp;prev=/images?q=plant&amp;gbv=2&amp;hl=en&amp;safe=off" TargetMode="Externa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04800" y="990600"/>
            <a:ext cx="8610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pic>
        <p:nvPicPr>
          <p:cNvPr id="9" name="Picture 14" descr="http://www.killeenhousehotel.com/images/7/a304_Giant_leaf_tailed_Gecko.jpg"/>
          <p:cNvPicPr>
            <a:picLocks noChangeAspect="1" noChangeArrowheads="1"/>
          </p:cNvPicPr>
          <p:nvPr/>
        </p:nvPicPr>
        <p:blipFill>
          <a:blip r:embed="rId3" cstate="print"/>
          <a:srcRect/>
          <a:stretch>
            <a:fillRect/>
          </a:stretch>
        </p:blipFill>
        <p:spPr bwMode="auto">
          <a:xfrm>
            <a:off x="7329209" y="5410200"/>
            <a:ext cx="1814791" cy="1447800"/>
          </a:xfrm>
          <a:prstGeom prst="rect">
            <a:avLst/>
          </a:prstGeom>
          <a:noFill/>
        </p:spPr>
      </p:pic>
      <p:sp>
        <p:nvSpPr>
          <p:cNvPr id="2" name="Title 1"/>
          <p:cNvSpPr>
            <a:spLocks noGrp="1"/>
          </p:cNvSpPr>
          <p:nvPr>
            <p:ph type="ctrTitle"/>
          </p:nvPr>
        </p:nvSpPr>
        <p:spPr>
          <a:xfrm>
            <a:off x="228600" y="838200"/>
            <a:ext cx="8686800" cy="1470025"/>
          </a:xfrm>
          <a:noFill/>
        </p:spPr>
        <p:txBody>
          <a:bodyPr/>
          <a:lstStyle/>
          <a:p>
            <a:pPr algn="ctr"/>
            <a:r>
              <a:rPr lang="en-US" dirty="0" smtClean="0"/>
              <a:t/>
            </a:r>
            <a:br>
              <a:rPr lang="en-US" dirty="0" smtClean="0"/>
            </a:br>
            <a:r>
              <a:rPr lang="en-US" dirty="0" smtClean="0"/>
              <a:t>What to do about </a:t>
            </a:r>
            <a:br>
              <a:rPr lang="en-US" dirty="0" smtClean="0"/>
            </a:br>
            <a:r>
              <a:rPr lang="en-US" dirty="0" smtClean="0"/>
              <a:t>The Object That Cannot Be Named?</a:t>
            </a:r>
            <a:br>
              <a:rPr lang="en-US" dirty="0" smtClean="0"/>
            </a:br>
            <a:endParaRPr lang="en-US" dirty="0"/>
          </a:p>
        </p:txBody>
      </p:sp>
      <p:sp>
        <p:nvSpPr>
          <p:cNvPr id="3" name="Subtitle 2"/>
          <p:cNvSpPr>
            <a:spLocks noGrp="1"/>
          </p:cNvSpPr>
          <p:nvPr>
            <p:ph type="subTitle" idx="1"/>
          </p:nvPr>
        </p:nvSpPr>
        <p:spPr>
          <a:xfrm>
            <a:off x="1295400" y="3048000"/>
            <a:ext cx="6400800" cy="1752600"/>
          </a:xfrm>
        </p:spPr>
        <p:txBody>
          <a:bodyPr>
            <a:noAutofit/>
          </a:bodyPr>
          <a:lstStyle/>
          <a:p>
            <a:r>
              <a:rPr lang="en-US" sz="2800" dirty="0" smtClean="0">
                <a:solidFill>
                  <a:schemeClr val="tx1"/>
                </a:solidFill>
              </a:rPr>
              <a:t>Derek Hoiem</a:t>
            </a:r>
          </a:p>
          <a:p>
            <a:endParaRPr lang="en-US" sz="2000" dirty="0" smtClean="0"/>
          </a:p>
          <a:p>
            <a:r>
              <a:rPr lang="en-US" sz="2000" dirty="0" smtClean="0"/>
              <a:t>Computer Science Department</a:t>
            </a:r>
          </a:p>
          <a:p>
            <a:r>
              <a:rPr lang="en-US" sz="2000" dirty="0" smtClean="0"/>
              <a:t>University of Illinois at Urbana- Champaign</a:t>
            </a:r>
            <a:endParaRPr lang="en-US" sz="2000" dirty="0"/>
          </a:p>
        </p:txBody>
      </p:sp>
      <p:pic>
        <p:nvPicPr>
          <p:cNvPr id="11" name="Picture 4" descr="http://www.walyou.com/img/automower_garden_gadget1.jpg"/>
          <p:cNvPicPr>
            <a:picLocks noChangeAspect="1" noChangeArrowheads="1"/>
          </p:cNvPicPr>
          <p:nvPr/>
        </p:nvPicPr>
        <p:blipFill>
          <a:blip r:embed="rId4" cstate="print"/>
          <a:srcRect/>
          <a:stretch>
            <a:fillRect/>
          </a:stretch>
        </p:blipFill>
        <p:spPr bwMode="auto">
          <a:xfrm>
            <a:off x="0" y="0"/>
            <a:ext cx="2338252" cy="1219200"/>
          </a:xfrm>
          <a:prstGeom prst="rect">
            <a:avLst/>
          </a:prstGeom>
          <a:noFill/>
        </p:spPr>
      </p:pic>
      <p:pic>
        <p:nvPicPr>
          <p:cNvPr id="13" name="Picture 2" descr="http://home.mcn.net/~wtu/images/lynx2.jpg"/>
          <p:cNvPicPr>
            <a:picLocks noChangeAspect="1" noChangeArrowheads="1"/>
          </p:cNvPicPr>
          <p:nvPr/>
        </p:nvPicPr>
        <p:blipFill>
          <a:blip r:embed="rId5" cstate="print"/>
          <a:srcRect/>
          <a:stretch>
            <a:fillRect/>
          </a:stretch>
        </p:blipFill>
        <p:spPr bwMode="auto">
          <a:xfrm>
            <a:off x="0" y="5281966"/>
            <a:ext cx="1447800" cy="1576034"/>
          </a:xfrm>
          <a:prstGeom prst="rect">
            <a:avLst/>
          </a:prstGeom>
          <a:noFill/>
        </p:spPr>
      </p:pic>
      <p:pic>
        <p:nvPicPr>
          <p:cNvPr id="14" name="Picture 10" descr="http://www.zesco.com/pImages/thumbnails/622/622-D-037.jpg"/>
          <p:cNvPicPr>
            <a:picLocks noChangeAspect="1" noChangeArrowheads="1"/>
          </p:cNvPicPr>
          <p:nvPr/>
        </p:nvPicPr>
        <p:blipFill>
          <a:blip r:embed="rId6" cstate="print"/>
          <a:srcRect/>
          <a:stretch>
            <a:fillRect/>
          </a:stretch>
        </p:blipFill>
        <p:spPr bwMode="auto">
          <a:xfrm>
            <a:off x="7772400" y="0"/>
            <a:ext cx="1371600" cy="13716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60325"/>
            <a:ext cx="8458200" cy="1082675"/>
          </a:xfrm>
        </p:spPr>
        <p:txBody>
          <a:bodyPr/>
          <a:lstStyle/>
          <a:p>
            <a:r>
              <a:rPr lang="en-US" dirty="0" smtClean="0"/>
              <a:t>Current View of Recognition</a:t>
            </a:r>
            <a:endParaRPr lang="en-US" dirty="0"/>
          </a:p>
        </p:txBody>
      </p:sp>
      <p:grpSp>
        <p:nvGrpSpPr>
          <p:cNvPr id="5" name="Group 36"/>
          <p:cNvGrpSpPr/>
          <p:nvPr/>
        </p:nvGrpSpPr>
        <p:grpSpPr>
          <a:xfrm>
            <a:off x="76200" y="2357735"/>
            <a:ext cx="2514600" cy="2362200"/>
            <a:chOff x="990600" y="3048000"/>
            <a:chExt cx="2514600" cy="2362200"/>
          </a:xfrm>
        </p:grpSpPr>
        <p:sp>
          <p:nvSpPr>
            <p:cNvPr id="6" name="Rectangle 5"/>
            <p:cNvSpPr/>
            <p:nvPr/>
          </p:nvSpPr>
          <p:spPr>
            <a:xfrm>
              <a:off x="990600" y="3048000"/>
              <a:ext cx="25146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7" name="Picture 4" descr="http://www.news.cornell.edu/stories/Sept05/dog.jpg"/>
            <p:cNvPicPr>
              <a:picLocks noChangeAspect="1" noChangeArrowheads="1"/>
            </p:cNvPicPr>
            <p:nvPr/>
          </p:nvPicPr>
          <p:blipFill>
            <a:blip r:embed="rId2" cstate="print"/>
            <a:srcRect/>
            <a:stretch>
              <a:fillRect/>
            </a:stretch>
          </p:blipFill>
          <p:spPr bwMode="auto">
            <a:xfrm>
              <a:off x="1861318" y="3352800"/>
              <a:ext cx="729482" cy="685800"/>
            </a:xfrm>
            <a:prstGeom prst="rect">
              <a:avLst/>
            </a:prstGeom>
            <a:noFill/>
            <a:ln w="38100">
              <a:solidFill>
                <a:srgbClr val="00B050"/>
              </a:solidFill>
            </a:ln>
          </p:spPr>
        </p:pic>
        <p:pic>
          <p:nvPicPr>
            <p:cNvPr id="8" name="Picture 7" descr="http://www.i-love-dogs.com/dog-breeds/images/Cairn-Terrier.jpg"/>
            <p:cNvPicPr>
              <a:picLocks noChangeAspect="1" noChangeArrowheads="1"/>
            </p:cNvPicPr>
            <p:nvPr/>
          </p:nvPicPr>
          <p:blipFill>
            <a:blip r:embed="rId3" cstate="print"/>
            <a:srcRect/>
            <a:stretch>
              <a:fillRect/>
            </a:stretch>
          </p:blipFill>
          <p:spPr bwMode="auto">
            <a:xfrm>
              <a:off x="2743200" y="3581400"/>
              <a:ext cx="643890" cy="762000"/>
            </a:xfrm>
            <a:prstGeom prst="rect">
              <a:avLst/>
            </a:prstGeom>
            <a:noFill/>
            <a:ln w="38100">
              <a:solidFill>
                <a:srgbClr val="00B050"/>
              </a:solidFill>
            </a:ln>
          </p:spPr>
        </p:pic>
        <p:pic>
          <p:nvPicPr>
            <p:cNvPr id="9" name="Picture 2" descr="http://z.about.com/d/cameras/1/0/v/2/sadDog.jpg"/>
            <p:cNvPicPr>
              <a:picLocks noChangeAspect="1" noChangeArrowheads="1"/>
            </p:cNvPicPr>
            <p:nvPr/>
          </p:nvPicPr>
          <p:blipFill>
            <a:blip r:embed="rId4" cstate="print"/>
            <a:srcRect l="3556" t="2667" r="25334" b="1333"/>
            <a:stretch>
              <a:fillRect/>
            </a:stretch>
          </p:blipFill>
          <p:spPr bwMode="auto">
            <a:xfrm>
              <a:off x="1066800" y="3200400"/>
              <a:ext cx="677333" cy="1219200"/>
            </a:xfrm>
            <a:prstGeom prst="rect">
              <a:avLst/>
            </a:prstGeom>
            <a:noFill/>
            <a:ln w="38100">
              <a:solidFill>
                <a:srgbClr val="00B050"/>
              </a:solidFill>
            </a:ln>
          </p:spPr>
        </p:pic>
        <p:pic>
          <p:nvPicPr>
            <p:cNvPr id="10" name="Picture 9" descr="http://bodybydesign.files.wordpress.com/2007/07/ground-zero.jpg"/>
            <p:cNvPicPr>
              <a:picLocks noChangeAspect="1" noChangeArrowheads="1"/>
            </p:cNvPicPr>
            <p:nvPr/>
          </p:nvPicPr>
          <p:blipFill>
            <a:blip r:embed="rId5" cstate="print"/>
            <a:srcRect t="75000" r="77500"/>
            <a:stretch>
              <a:fillRect/>
            </a:stretch>
          </p:blipFill>
          <p:spPr bwMode="auto">
            <a:xfrm>
              <a:off x="1066800" y="4648200"/>
              <a:ext cx="609600" cy="508000"/>
            </a:xfrm>
            <a:prstGeom prst="rect">
              <a:avLst/>
            </a:prstGeom>
            <a:noFill/>
            <a:ln w="38100">
              <a:solidFill>
                <a:srgbClr val="FF0000"/>
              </a:solidFill>
            </a:ln>
          </p:spPr>
        </p:pic>
        <p:pic>
          <p:nvPicPr>
            <p:cNvPr id="11" name="Picture 10" descr="http://tbn0.google.com/images?q=tbn:RBGFTXqFUNjqAM:http://scienceblogs.com/bushwells/upload/2006/07/IcePlantOrgy.JPG">
              <a:hlinkClick r:id="rId6"/>
            </p:cNvPr>
            <p:cNvPicPr>
              <a:picLocks noChangeAspect="1" noChangeArrowheads="1"/>
            </p:cNvPicPr>
            <p:nvPr/>
          </p:nvPicPr>
          <p:blipFill>
            <a:blip r:embed="rId7" cstate="print"/>
            <a:srcRect/>
            <a:stretch>
              <a:fillRect/>
            </a:stretch>
          </p:blipFill>
          <p:spPr bwMode="auto">
            <a:xfrm>
              <a:off x="1905000" y="4724400"/>
              <a:ext cx="720698" cy="542926"/>
            </a:xfrm>
            <a:prstGeom prst="rect">
              <a:avLst/>
            </a:prstGeom>
            <a:noFill/>
            <a:ln w="38100">
              <a:solidFill>
                <a:srgbClr val="FF0000"/>
              </a:solidFill>
            </a:ln>
          </p:spPr>
        </p:pic>
        <p:pic>
          <p:nvPicPr>
            <p:cNvPr id="12" name="Picture 12" descr="http://www.bmgen.com/sco_mug/mug_001.jpg"/>
            <p:cNvPicPr>
              <a:picLocks noChangeAspect="1" noChangeArrowheads="1"/>
            </p:cNvPicPr>
            <p:nvPr/>
          </p:nvPicPr>
          <p:blipFill>
            <a:blip r:embed="rId8" cstate="print"/>
            <a:srcRect t="28750" r="58333" b="46250"/>
            <a:stretch>
              <a:fillRect/>
            </a:stretch>
          </p:blipFill>
          <p:spPr bwMode="auto">
            <a:xfrm>
              <a:off x="2743200" y="4648200"/>
              <a:ext cx="571500" cy="457200"/>
            </a:xfrm>
            <a:prstGeom prst="rect">
              <a:avLst/>
            </a:prstGeom>
            <a:noFill/>
            <a:ln w="38100">
              <a:solidFill>
                <a:srgbClr val="FF0000"/>
              </a:solidFill>
            </a:ln>
          </p:spPr>
        </p:pic>
      </p:grpSp>
      <p:grpSp>
        <p:nvGrpSpPr>
          <p:cNvPr id="13" name="Group 53"/>
          <p:cNvGrpSpPr/>
          <p:nvPr/>
        </p:nvGrpSpPr>
        <p:grpSpPr>
          <a:xfrm>
            <a:off x="3105912" y="2357735"/>
            <a:ext cx="1905000" cy="2362200"/>
            <a:chOff x="3962400" y="3048000"/>
            <a:chExt cx="1905000" cy="2362200"/>
          </a:xfrm>
        </p:grpSpPr>
        <p:sp>
          <p:nvSpPr>
            <p:cNvPr id="14" name="Rectangle 13"/>
            <p:cNvSpPr/>
            <p:nvPr/>
          </p:nvSpPr>
          <p:spPr>
            <a:xfrm>
              <a:off x="3962400" y="3048000"/>
              <a:ext cx="19050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Rounded Rectangle 14"/>
            <p:cNvSpPr/>
            <p:nvPr/>
          </p:nvSpPr>
          <p:spPr>
            <a:xfrm>
              <a:off x="4038600" y="3124200"/>
              <a:ext cx="1724526"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LAB Histogram</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Rounded Rectangle 15"/>
            <p:cNvSpPr/>
            <p:nvPr/>
          </p:nvSpPr>
          <p:spPr>
            <a:xfrm>
              <a:off x="4114800" y="3810000"/>
              <a:ext cx="1022684"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latin typeface="Calibri"/>
                  <a:ea typeface="+mn-ea"/>
                  <a:cs typeface="+mn-cs"/>
                </a:rPr>
                <a:t>Textons</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Rounded Rectangle 16"/>
            <p:cNvSpPr/>
            <p:nvPr/>
          </p:nvSpPr>
          <p:spPr>
            <a:xfrm>
              <a:off x="4114800" y="4876800"/>
              <a:ext cx="1295400"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Bag of SIFT</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 name="Rounded Rectangle 17"/>
            <p:cNvSpPr/>
            <p:nvPr/>
          </p:nvSpPr>
          <p:spPr>
            <a:xfrm>
              <a:off x="4648200" y="4343400"/>
              <a:ext cx="818147"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HOG</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9" name="Group 54"/>
          <p:cNvGrpSpPr/>
          <p:nvPr/>
        </p:nvGrpSpPr>
        <p:grpSpPr>
          <a:xfrm>
            <a:off x="5562600" y="2357735"/>
            <a:ext cx="1524000" cy="2362200"/>
            <a:chOff x="6172200" y="3048000"/>
            <a:chExt cx="1524000" cy="2362200"/>
          </a:xfrm>
        </p:grpSpPr>
        <p:sp>
          <p:nvSpPr>
            <p:cNvPr id="20" name="Rectangle 19"/>
            <p:cNvSpPr/>
            <p:nvPr/>
          </p:nvSpPr>
          <p:spPr>
            <a:xfrm>
              <a:off x="6172200" y="3048000"/>
              <a:ext cx="15240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TextBox 20"/>
            <p:cNvSpPr txBox="1"/>
            <p:nvPr/>
          </p:nvSpPr>
          <p:spPr>
            <a:xfrm>
              <a:off x="6400800" y="3288268"/>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2" name="TextBox 21"/>
            <p:cNvSpPr txBox="1"/>
            <p:nvPr/>
          </p:nvSpPr>
          <p:spPr>
            <a:xfrm>
              <a:off x="6400800" y="3276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3" name="TextBox 22"/>
            <p:cNvSpPr txBox="1"/>
            <p:nvPr/>
          </p:nvSpPr>
          <p:spPr>
            <a:xfrm>
              <a:off x="6553200" y="34290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4" name="TextBox 23"/>
            <p:cNvSpPr txBox="1"/>
            <p:nvPr/>
          </p:nvSpPr>
          <p:spPr>
            <a:xfrm>
              <a:off x="7010400" y="3429000"/>
              <a:ext cx="290464"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5" name="TextBox 24"/>
            <p:cNvSpPr txBox="1"/>
            <p:nvPr/>
          </p:nvSpPr>
          <p:spPr>
            <a:xfrm>
              <a:off x="6324600" y="4038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6" name="TextBox 25"/>
            <p:cNvSpPr txBox="1"/>
            <p:nvPr/>
          </p:nvSpPr>
          <p:spPr>
            <a:xfrm>
              <a:off x="7315200" y="3657600"/>
              <a:ext cx="290464"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7" name="TextBox 26"/>
            <p:cNvSpPr txBox="1"/>
            <p:nvPr/>
          </p:nvSpPr>
          <p:spPr>
            <a:xfrm>
              <a:off x="7162800" y="4038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8" name="TextBox 27"/>
            <p:cNvSpPr txBox="1"/>
            <p:nvPr/>
          </p:nvSpPr>
          <p:spPr>
            <a:xfrm>
              <a:off x="7086600" y="45720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29" name="TextBox 28"/>
            <p:cNvSpPr txBox="1"/>
            <p:nvPr/>
          </p:nvSpPr>
          <p:spPr>
            <a:xfrm>
              <a:off x="6324600" y="4800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30" name="TextBox 29"/>
            <p:cNvSpPr txBox="1"/>
            <p:nvPr/>
          </p:nvSpPr>
          <p:spPr>
            <a:xfrm>
              <a:off x="6629400" y="38100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31" name="TextBox 30"/>
            <p:cNvSpPr txBox="1"/>
            <p:nvPr/>
          </p:nvSpPr>
          <p:spPr>
            <a:xfrm>
              <a:off x="6781800" y="39624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32" name="TextBox 31"/>
            <p:cNvSpPr txBox="1"/>
            <p:nvPr/>
          </p:nvSpPr>
          <p:spPr>
            <a:xfrm>
              <a:off x="6934200" y="41148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33" name="TextBox 32"/>
            <p:cNvSpPr txBox="1"/>
            <p:nvPr/>
          </p:nvSpPr>
          <p:spPr>
            <a:xfrm>
              <a:off x="6705600" y="43434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34" name="TextBox 33"/>
            <p:cNvSpPr txBox="1"/>
            <p:nvPr/>
          </p:nvSpPr>
          <p:spPr>
            <a:xfrm>
              <a:off x="6553200" y="41910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35" name="Oval 34"/>
            <p:cNvSpPr/>
            <p:nvPr/>
          </p:nvSpPr>
          <p:spPr>
            <a:xfrm rot="547442">
              <a:off x="6573202" y="3726856"/>
              <a:ext cx="609600" cy="1261994"/>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36" name="Right Arrow 35"/>
          <p:cNvSpPr/>
          <p:nvPr/>
        </p:nvSpPr>
        <p:spPr bwMode="auto">
          <a:xfrm>
            <a:off x="2667000" y="334833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7" name="Right Arrow 36"/>
          <p:cNvSpPr/>
          <p:nvPr/>
        </p:nvSpPr>
        <p:spPr bwMode="auto">
          <a:xfrm>
            <a:off x="5105400" y="334833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8" name="TextBox 37"/>
          <p:cNvSpPr txBox="1"/>
          <p:nvPr/>
        </p:nvSpPr>
        <p:spPr>
          <a:xfrm>
            <a:off x="2895600" y="1636026"/>
            <a:ext cx="2362200" cy="707886"/>
          </a:xfrm>
          <a:prstGeom prst="rect">
            <a:avLst/>
          </a:prstGeom>
          <a:noFill/>
        </p:spPr>
        <p:txBody>
          <a:bodyPr wrap="square" rtlCol="0">
            <a:spAutoFit/>
          </a:bodyPr>
          <a:lstStyle/>
          <a:p>
            <a:pPr algn="ctr"/>
            <a:r>
              <a:rPr lang="en-US" sz="2000" dirty="0" smtClean="0"/>
              <a:t>Appearance Representation</a:t>
            </a:r>
            <a:endParaRPr lang="en-US" sz="2000" dirty="0"/>
          </a:p>
        </p:txBody>
      </p:sp>
      <p:sp>
        <p:nvSpPr>
          <p:cNvPr id="39" name="TextBox 38"/>
          <p:cNvSpPr txBox="1"/>
          <p:nvPr/>
        </p:nvSpPr>
        <p:spPr>
          <a:xfrm>
            <a:off x="5410200" y="1654314"/>
            <a:ext cx="1828800" cy="707886"/>
          </a:xfrm>
          <a:prstGeom prst="rect">
            <a:avLst/>
          </a:prstGeom>
          <a:noFill/>
        </p:spPr>
        <p:txBody>
          <a:bodyPr wrap="square" rtlCol="0">
            <a:spAutoFit/>
          </a:bodyPr>
          <a:lstStyle/>
          <a:p>
            <a:pPr algn="ctr"/>
            <a:r>
              <a:rPr lang="en-US" sz="2000" dirty="0" smtClean="0"/>
              <a:t>Appearance Model</a:t>
            </a:r>
            <a:endParaRPr lang="en-US" sz="2000" dirty="0"/>
          </a:p>
        </p:txBody>
      </p:sp>
      <p:sp>
        <p:nvSpPr>
          <p:cNvPr id="40" name="TextBox 39"/>
          <p:cNvSpPr txBox="1"/>
          <p:nvPr/>
        </p:nvSpPr>
        <p:spPr>
          <a:xfrm>
            <a:off x="6995160" y="1636776"/>
            <a:ext cx="2362200" cy="707886"/>
          </a:xfrm>
          <a:prstGeom prst="rect">
            <a:avLst/>
          </a:prstGeom>
          <a:noFill/>
        </p:spPr>
        <p:txBody>
          <a:bodyPr wrap="square" rtlCol="0">
            <a:spAutoFit/>
          </a:bodyPr>
          <a:lstStyle/>
          <a:p>
            <a:pPr algn="ctr"/>
            <a:r>
              <a:rPr lang="en-US" sz="2000" dirty="0" smtClean="0"/>
              <a:t>Object Representation</a:t>
            </a:r>
            <a:endParaRPr lang="en-US" sz="2000" dirty="0"/>
          </a:p>
        </p:txBody>
      </p:sp>
      <p:sp>
        <p:nvSpPr>
          <p:cNvPr id="41" name="TextBox 40"/>
          <p:cNvSpPr txBox="1"/>
          <p:nvPr/>
        </p:nvSpPr>
        <p:spPr>
          <a:xfrm>
            <a:off x="304800" y="1636026"/>
            <a:ext cx="22098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Training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Examples</a:t>
            </a:r>
            <a:endParaRPr kumimoji="0" lang="en-US" sz="2000" b="0" i="0" u="none" strike="noStrike" kern="0" cap="none" spc="0" normalizeH="0" baseline="0" noProof="0" dirty="0">
              <a:ln>
                <a:noFill/>
              </a:ln>
              <a:solidFill>
                <a:sysClr val="windowText" lastClr="000000"/>
              </a:solidFill>
              <a:effectLst/>
              <a:uLnTx/>
              <a:uFillTx/>
            </a:endParaRPr>
          </a:p>
        </p:txBody>
      </p:sp>
      <p:sp>
        <p:nvSpPr>
          <p:cNvPr id="42" name="Right Arrow 41"/>
          <p:cNvSpPr/>
          <p:nvPr/>
        </p:nvSpPr>
        <p:spPr bwMode="auto">
          <a:xfrm>
            <a:off x="7162800" y="3352800"/>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43" name="Rectangle 42"/>
          <p:cNvSpPr/>
          <p:nvPr/>
        </p:nvSpPr>
        <p:spPr>
          <a:xfrm>
            <a:off x="7412123" y="3115270"/>
            <a:ext cx="1579477"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2"/>
                </a:solidFill>
                <a:effectLst>
                  <a:reflection blurRad="12700" stA="50000" endPos="50000" dist="5000" dir="5400000" sy="-100000" rotWithShape="0"/>
                </a:effectLst>
              </a:rPr>
              <a:t>  Dog</a:t>
            </a: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p>
          <a:p>
            <a:pPr algn="ctr"/>
            <a:endPar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b="1" cap="all" spc="0" dirty="0" smtClean="0">
                <a:ln w="0"/>
                <a:solidFill>
                  <a:srgbClr val="FF0000"/>
                </a:solidFill>
                <a:effectLst>
                  <a:reflection blurRad="12700" stA="50000" endPos="50000" dist="5000" dir="5400000" sy="-100000" rotWithShape="0"/>
                </a:effectLst>
              </a:rPr>
              <a:t>  Not Dog</a:t>
            </a:r>
            <a:endParaRPr lang="en-US" b="1" cap="all" spc="0" dirty="0">
              <a:ln w="0"/>
              <a:effectLst>
                <a:reflection blurRad="12700" stA="50000" endPos="50000" dist="5000" dir="5400000" sy="-100000" rotWithShape="0"/>
              </a:effectLst>
            </a:endParaRPr>
          </a:p>
        </p:txBody>
      </p:sp>
      <p:sp>
        <p:nvSpPr>
          <p:cNvPr id="44" name="Rectangle 43"/>
          <p:cNvSpPr/>
          <p:nvPr/>
        </p:nvSpPr>
        <p:spPr>
          <a:xfrm>
            <a:off x="7620000" y="2362200"/>
            <a:ext cx="12192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Freeform 44"/>
          <p:cNvSpPr/>
          <p:nvPr/>
        </p:nvSpPr>
        <p:spPr bwMode="auto">
          <a:xfrm>
            <a:off x="2743200" y="1243584"/>
            <a:ext cx="4798882" cy="4023360"/>
          </a:xfrm>
          <a:custGeom>
            <a:avLst/>
            <a:gdLst>
              <a:gd name="connsiteX0" fmla="*/ 2103120 w 4798882"/>
              <a:gd name="connsiteY0" fmla="*/ 18288 h 4023360"/>
              <a:gd name="connsiteX1" fmla="*/ 1901952 w 4798882"/>
              <a:gd name="connsiteY1" fmla="*/ 36576 h 4023360"/>
              <a:gd name="connsiteX2" fmla="*/ 1152144 w 4798882"/>
              <a:gd name="connsiteY2" fmla="*/ 73152 h 4023360"/>
              <a:gd name="connsiteX3" fmla="*/ 1042416 w 4798882"/>
              <a:gd name="connsiteY3" fmla="*/ 109728 h 4023360"/>
              <a:gd name="connsiteX4" fmla="*/ 987552 w 4798882"/>
              <a:gd name="connsiteY4" fmla="*/ 128016 h 4023360"/>
              <a:gd name="connsiteX5" fmla="*/ 932688 w 4798882"/>
              <a:gd name="connsiteY5" fmla="*/ 164592 h 4023360"/>
              <a:gd name="connsiteX6" fmla="*/ 822960 w 4798882"/>
              <a:gd name="connsiteY6" fmla="*/ 219456 h 4023360"/>
              <a:gd name="connsiteX7" fmla="*/ 731520 w 4798882"/>
              <a:gd name="connsiteY7" fmla="*/ 310896 h 4023360"/>
              <a:gd name="connsiteX8" fmla="*/ 603504 w 4798882"/>
              <a:gd name="connsiteY8" fmla="*/ 402336 h 4023360"/>
              <a:gd name="connsiteX9" fmla="*/ 512064 w 4798882"/>
              <a:gd name="connsiteY9" fmla="*/ 493776 h 4023360"/>
              <a:gd name="connsiteX10" fmla="*/ 475488 w 4798882"/>
              <a:gd name="connsiteY10" fmla="*/ 548640 h 4023360"/>
              <a:gd name="connsiteX11" fmla="*/ 420624 w 4798882"/>
              <a:gd name="connsiteY11" fmla="*/ 603504 h 4023360"/>
              <a:gd name="connsiteX12" fmla="*/ 329184 w 4798882"/>
              <a:gd name="connsiteY12" fmla="*/ 694944 h 4023360"/>
              <a:gd name="connsiteX13" fmla="*/ 256032 w 4798882"/>
              <a:gd name="connsiteY13" fmla="*/ 804672 h 4023360"/>
              <a:gd name="connsiteX14" fmla="*/ 219456 w 4798882"/>
              <a:gd name="connsiteY14" fmla="*/ 859536 h 4023360"/>
              <a:gd name="connsiteX15" fmla="*/ 201168 w 4798882"/>
              <a:gd name="connsiteY15" fmla="*/ 914400 h 4023360"/>
              <a:gd name="connsiteX16" fmla="*/ 146304 w 4798882"/>
              <a:gd name="connsiteY16" fmla="*/ 1024128 h 4023360"/>
              <a:gd name="connsiteX17" fmla="*/ 109728 w 4798882"/>
              <a:gd name="connsiteY17" fmla="*/ 1371600 h 4023360"/>
              <a:gd name="connsiteX18" fmla="*/ 73152 w 4798882"/>
              <a:gd name="connsiteY18" fmla="*/ 1554480 h 4023360"/>
              <a:gd name="connsiteX19" fmla="*/ 36576 w 4798882"/>
              <a:gd name="connsiteY19" fmla="*/ 1920240 h 4023360"/>
              <a:gd name="connsiteX20" fmla="*/ 0 w 4798882"/>
              <a:gd name="connsiteY20" fmla="*/ 2267712 h 4023360"/>
              <a:gd name="connsiteX21" fmla="*/ 18288 w 4798882"/>
              <a:gd name="connsiteY21" fmla="*/ 3072384 h 4023360"/>
              <a:gd name="connsiteX22" fmla="*/ 54864 w 4798882"/>
              <a:gd name="connsiteY22" fmla="*/ 3182112 h 4023360"/>
              <a:gd name="connsiteX23" fmla="*/ 146304 w 4798882"/>
              <a:gd name="connsiteY23" fmla="*/ 3364992 h 4023360"/>
              <a:gd name="connsiteX24" fmla="*/ 182880 w 4798882"/>
              <a:gd name="connsiteY24" fmla="*/ 3419856 h 4023360"/>
              <a:gd name="connsiteX25" fmla="*/ 347472 w 4798882"/>
              <a:gd name="connsiteY25" fmla="*/ 3511296 h 4023360"/>
              <a:gd name="connsiteX26" fmla="*/ 512064 w 4798882"/>
              <a:gd name="connsiteY26" fmla="*/ 3639312 h 4023360"/>
              <a:gd name="connsiteX27" fmla="*/ 621792 w 4798882"/>
              <a:gd name="connsiteY27" fmla="*/ 3675888 h 4023360"/>
              <a:gd name="connsiteX28" fmla="*/ 676656 w 4798882"/>
              <a:gd name="connsiteY28" fmla="*/ 3712464 h 4023360"/>
              <a:gd name="connsiteX29" fmla="*/ 786384 w 4798882"/>
              <a:gd name="connsiteY29" fmla="*/ 3749040 h 4023360"/>
              <a:gd name="connsiteX30" fmla="*/ 841248 w 4798882"/>
              <a:gd name="connsiteY30" fmla="*/ 3785616 h 4023360"/>
              <a:gd name="connsiteX31" fmla="*/ 914400 w 4798882"/>
              <a:gd name="connsiteY31" fmla="*/ 3803904 h 4023360"/>
              <a:gd name="connsiteX32" fmla="*/ 1097280 w 4798882"/>
              <a:gd name="connsiteY32" fmla="*/ 3840480 h 4023360"/>
              <a:gd name="connsiteX33" fmla="*/ 1170432 w 4798882"/>
              <a:gd name="connsiteY33" fmla="*/ 3858768 h 4023360"/>
              <a:gd name="connsiteX34" fmla="*/ 1280160 w 4798882"/>
              <a:gd name="connsiteY34" fmla="*/ 3895344 h 4023360"/>
              <a:gd name="connsiteX35" fmla="*/ 1371600 w 4798882"/>
              <a:gd name="connsiteY35" fmla="*/ 3913632 h 4023360"/>
              <a:gd name="connsiteX36" fmla="*/ 1609344 w 4798882"/>
              <a:gd name="connsiteY36" fmla="*/ 3968496 h 4023360"/>
              <a:gd name="connsiteX37" fmla="*/ 1865376 w 4798882"/>
              <a:gd name="connsiteY37" fmla="*/ 4005072 h 4023360"/>
              <a:gd name="connsiteX38" fmla="*/ 1920240 w 4798882"/>
              <a:gd name="connsiteY38" fmla="*/ 4023360 h 4023360"/>
              <a:gd name="connsiteX39" fmla="*/ 3090672 w 4798882"/>
              <a:gd name="connsiteY39" fmla="*/ 4005072 h 4023360"/>
              <a:gd name="connsiteX40" fmla="*/ 3200400 w 4798882"/>
              <a:gd name="connsiteY40" fmla="*/ 3986784 h 4023360"/>
              <a:gd name="connsiteX41" fmla="*/ 3328416 w 4798882"/>
              <a:gd name="connsiteY41" fmla="*/ 3968496 h 4023360"/>
              <a:gd name="connsiteX42" fmla="*/ 3383280 w 4798882"/>
              <a:gd name="connsiteY42" fmla="*/ 3950208 h 4023360"/>
              <a:gd name="connsiteX43" fmla="*/ 3639312 w 4798882"/>
              <a:gd name="connsiteY43" fmla="*/ 3913632 h 4023360"/>
              <a:gd name="connsiteX44" fmla="*/ 3749040 w 4798882"/>
              <a:gd name="connsiteY44" fmla="*/ 3877056 h 4023360"/>
              <a:gd name="connsiteX45" fmla="*/ 3895344 w 4798882"/>
              <a:gd name="connsiteY45" fmla="*/ 3840480 h 4023360"/>
              <a:gd name="connsiteX46" fmla="*/ 4005072 w 4798882"/>
              <a:gd name="connsiteY46" fmla="*/ 3803904 h 4023360"/>
              <a:gd name="connsiteX47" fmla="*/ 4078224 w 4798882"/>
              <a:gd name="connsiteY47" fmla="*/ 3785616 h 4023360"/>
              <a:gd name="connsiteX48" fmla="*/ 4261104 w 4798882"/>
              <a:gd name="connsiteY48" fmla="*/ 3730752 h 4023360"/>
              <a:gd name="connsiteX49" fmla="*/ 4370832 w 4798882"/>
              <a:gd name="connsiteY49" fmla="*/ 3712464 h 4023360"/>
              <a:gd name="connsiteX50" fmla="*/ 4480560 w 4798882"/>
              <a:gd name="connsiteY50" fmla="*/ 3675888 h 4023360"/>
              <a:gd name="connsiteX51" fmla="*/ 4535424 w 4798882"/>
              <a:gd name="connsiteY51" fmla="*/ 3657600 h 4023360"/>
              <a:gd name="connsiteX52" fmla="*/ 4553712 w 4798882"/>
              <a:gd name="connsiteY52" fmla="*/ 3602736 h 4023360"/>
              <a:gd name="connsiteX53" fmla="*/ 4626864 w 4798882"/>
              <a:gd name="connsiteY53" fmla="*/ 3493008 h 4023360"/>
              <a:gd name="connsiteX54" fmla="*/ 4663440 w 4798882"/>
              <a:gd name="connsiteY54" fmla="*/ 3383280 h 4023360"/>
              <a:gd name="connsiteX55" fmla="*/ 4681728 w 4798882"/>
              <a:gd name="connsiteY55" fmla="*/ 3328416 h 4023360"/>
              <a:gd name="connsiteX56" fmla="*/ 4718304 w 4798882"/>
              <a:gd name="connsiteY56" fmla="*/ 3145536 h 4023360"/>
              <a:gd name="connsiteX57" fmla="*/ 4736592 w 4798882"/>
              <a:gd name="connsiteY57" fmla="*/ 2596896 h 4023360"/>
              <a:gd name="connsiteX58" fmla="*/ 4773168 w 4798882"/>
              <a:gd name="connsiteY58" fmla="*/ 2359152 h 4023360"/>
              <a:gd name="connsiteX59" fmla="*/ 4791456 w 4798882"/>
              <a:gd name="connsiteY59" fmla="*/ 2194560 h 4023360"/>
              <a:gd name="connsiteX60" fmla="*/ 4736592 w 4798882"/>
              <a:gd name="connsiteY60" fmla="*/ 1682496 h 4023360"/>
              <a:gd name="connsiteX61" fmla="*/ 4718304 w 4798882"/>
              <a:gd name="connsiteY61" fmla="*/ 1627632 h 4023360"/>
              <a:gd name="connsiteX62" fmla="*/ 4645152 w 4798882"/>
              <a:gd name="connsiteY62" fmla="*/ 1517904 h 4023360"/>
              <a:gd name="connsiteX63" fmla="*/ 4590288 w 4798882"/>
              <a:gd name="connsiteY63" fmla="*/ 1353312 h 4023360"/>
              <a:gd name="connsiteX64" fmla="*/ 4572000 w 4798882"/>
              <a:gd name="connsiteY64" fmla="*/ 1298448 h 4023360"/>
              <a:gd name="connsiteX65" fmla="*/ 4553712 w 4798882"/>
              <a:gd name="connsiteY65" fmla="*/ 1243584 h 4023360"/>
              <a:gd name="connsiteX66" fmla="*/ 4517136 w 4798882"/>
              <a:gd name="connsiteY66" fmla="*/ 1078992 h 4023360"/>
              <a:gd name="connsiteX67" fmla="*/ 4480560 w 4798882"/>
              <a:gd name="connsiteY67" fmla="*/ 932688 h 4023360"/>
              <a:gd name="connsiteX68" fmla="*/ 4462272 w 4798882"/>
              <a:gd name="connsiteY68" fmla="*/ 804672 h 4023360"/>
              <a:gd name="connsiteX69" fmla="*/ 4443984 w 4798882"/>
              <a:gd name="connsiteY69" fmla="*/ 621792 h 4023360"/>
              <a:gd name="connsiteX70" fmla="*/ 4279392 w 4798882"/>
              <a:gd name="connsiteY70" fmla="*/ 493776 h 4023360"/>
              <a:gd name="connsiteX71" fmla="*/ 4224528 w 4798882"/>
              <a:gd name="connsiteY71" fmla="*/ 475488 h 4023360"/>
              <a:gd name="connsiteX72" fmla="*/ 4114800 w 4798882"/>
              <a:gd name="connsiteY72" fmla="*/ 402336 h 4023360"/>
              <a:gd name="connsiteX73" fmla="*/ 3931920 w 4798882"/>
              <a:gd name="connsiteY73" fmla="*/ 365760 h 4023360"/>
              <a:gd name="connsiteX74" fmla="*/ 3511296 w 4798882"/>
              <a:gd name="connsiteY74" fmla="*/ 329184 h 4023360"/>
              <a:gd name="connsiteX75" fmla="*/ 3364992 w 4798882"/>
              <a:gd name="connsiteY75" fmla="*/ 292608 h 4023360"/>
              <a:gd name="connsiteX76" fmla="*/ 3310128 w 4798882"/>
              <a:gd name="connsiteY76" fmla="*/ 274320 h 4023360"/>
              <a:gd name="connsiteX77" fmla="*/ 3236976 w 4798882"/>
              <a:gd name="connsiteY77" fmla="*/ 256032 h 4023360"/>
              <a:gd name="connsiteX78" fmla="*/ 3127248 w 4798882"/>
              <a:gd name="connsiteY78" fmla="*/ 219456 h 4023360"/>
              <a:gd name="connsiteX79" fmla="*/ 3054096 w 4798882"/>
              <a:gd name="connsiteY79" fmla="*/ 201168 h 4023360"/>
              <a:gd name="connsiteX80" fmla="*/ 2944368 w 4798882"/>
              <a:gd name="connsiteY80" fmla="*/ 164592 h 4023360"/>
              <a:gd name="connsiteX81" fmla="*/ 2871216 w 4798882"/>
              <a:gd name="connsiteY81" fmla="*/ 146304 h 4023360"/>
              <a:gd name="connsiteX82" fmla="*/ 2816352 w 4798882"/>
              <a:gd name="connsiteY82" fmla="*/ 128016 h 4023360"/>
              <a:gd name="connsiteX83" fmla="*/ 2615184 w 4798882"/>
              <a:gd name="connsiteY83" fmla="*/ 109728 h 4023360"/>
              <a:gd name="connsiteX84" fmla="*/ 2542032 w 4798882"/>
              <a:gd name="connsiteY84" fmla="*/ 91440 h 4023360"/>
              <a:gd name="connsiteX85" fmla="*/ 2359152 w 4798882"/>
              <a:gd name="connsiteY85" fmla="*/ 54864 h 4023360"/>
              <a:gd name="connsiteX86" fmla="*/ 2249424 w 4798882"/>
              <a:gd name="connsiteY86" fmla="*/ 18288 h 4023360"/>
              <a:gd name="connsiteX87" fmla="*/ 2194560 w 4798882"/>
              <a:gd name="connsiteY87" fmla="*/ 0 h 4023360"/>
              <a:gd name="connsiteX88" fmla="*/ 2103120 w 4798882"/>
              <a:gd name="connsiteY88" fmla="*/ 18288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798882" h="4023360">
                <a:moveTo>
                  <a:pt x="2103120" y="18288"/>
                </a:moveTo>
                <a:cubicBezTo>
                  <a:pt x="2036064" y="24384"/>
                  <a:pt x="1969218" y="33586"/>
                  <a:pt x="1901952" y="36576"/>
                </a:cubicBezTo>
                <a:cubicBezTo>
                  <a:pt x="1135512" y="70640"/>
                  <a:pt x="1506542" y="22524"/>
                  <a:pt x="1152144" y="73152"/>
                </a:cubicBezTo>
                <a:lnTo>
                  <a:pt x="1042416" y="109728"/>
                </a:lnTo>
                <a:cubicBezTo>
                  <a:pt x="1024128" y="115824"/>
                  <a:pt x="1003592" y="117323"/>
                  <a:pt x="987552" y="128016"/>
                </a:cubicBezTo>
                <a:cubicBezTo>
                  <a:pt x="969264" y="140208"/>
                  <a:pt x="952347" y="154762"/>
                  <a:pt x="932688" y="164592"/>
                </a:cubicBezTo>
                <a:cubicBezTo>
                  <a:pt x="781257" y="240308"/>
                  <a:pt x="980193" y="114634"/>
                  <a:pt x="822960" y="219456"/>
                </a:cubicBezTo>
                <a:cubicBezTo>
                  <a:pt x="755904" y="320040"/>
                  <a:pt x="822960" y="234696"/>
                  <a:pt x="731520" y="310896"/>
                </a:cubicBezTo>
                <a:cubicBezTo>
                  <a:pt x="620308" y="403573"/>
                  <a:pt x="738865" y="334656"/>
                  <a:pt x="603504" y="402336"/>
                </a:cubicBezTo>
                <a:cubicBezTo>
                  <a:pt x="505968" y="548640"/>
                  <a:pt x="633984" y="371856"/>
                  <a:pt x="512064" y="493776"/>
                </a:cubicBezTo>
                <a:cubicBezTo>
                  <a:pt x="496522" y="509318"/>
                  <a:pt x="489559" y="531755"/>
                  <a:pt x="475488" y="548640"/>
                </a:cubicBezTo>
                <a:cubicBezTo>
                  <a:pt x="458931" y="568509"/>
                  <a:pt x="437181" y="583635"/>
                  <a:pt x="420624" y="603504"/>
                </a:cubicBezTo>
                <a:cubicBezTo>
                  <a:pt x="344424" y="694944"/>
                  <a:pt x="429768" y="627888"/>
                  <a:pt x="329184" y="694944"/>
                </a:cubicBezTo>
                <a:lnTo>
                  <a:pt x="256032" y="804672"/>
                </a:lnTo>
                <a:cubicBezTo>
                  <a:pt x="243840" y="822960"/>
                  <a:pt x="226407" y="838684"/>
                  <a:pt x="219456" y="859536"/>
                </a:cubicBezTo>
                <a:cubicBezTo>
                  <a:pt x="213360" y="877824"/>
                  <a:pt x="209789" y="897158"/>
                  <a:pt x="201168" y="914400"/>
                </a:cubicBezTo>
                <a:cubicBezTo>
                  <a:pt x="130264" y="1056207"/>
                  <a:pt x="192271" y="886226"/>
                  <a:pt x="146304" y="1024128"/>
                </a:cubicBezTo>
                <a:cubicBezTo>
                  <a:pt x="128780" y="1216890"/>
                  <a:pt x="132562" y="1200346"/>
                  <a:pt x="109728" y="1371600"/>
                </a:cubicBezTo>
                <a:cubicBezTo>
                  <a:pt x="91049" y="1511695"/>
                  <a:pt x="104027" y="1461855"/>
                  <a:pt x="73152" y="1554480"/>
                </a:cubicBezTo>
                <a:cubicBezTo>
                  <a:pt x="37145" y="1986567"/>
                  <a:pt x="73100" y="1591526"/>
                  <a:pt x="36576" y="1920240"/>
                </a:cubicBezTo>
                <a:cubicBezTo>
                  <a:pt x="23715" y="2035992"/>
                  <a:pt x="0" y="2267712"/>
                  <a:pt x="0" y="2267712"/>
                </a:cubicBezTo>
                <a:cubicBezTo>
                  <a:pt x="6096" y="2535936"/>
                  <a:pt x="2219" y="2804572"/>
                  <a:pt x="18288" y="3072384"/>
                </a:cubicBezTo>
                <a:cubicBezTo>
                  <a:pt x="20597" y="3110869"/>
                  <a:pt x="45513" y="3144709"/>
                  <a:pt x="54864" y="3182112"/>
                </a:cubicBezTo>
                <a:cubicBezTo>
                  <a:pt x="83814" y="3297910"/>
                  <a:pt x="59210" y="3234351"/>
                  <a:pt x="146304" y="3364992"/>
                </a:cubicBezTo>
                <a:cubicBezTo>
                  <a:pt x="158496" y="3383280"/>
                  <a:pt x="164592" y="3407664"/>
                  <a:pt x="182880" y="3419856"/>
                </a:cubicBezTo>
                <a:cubicBezTo>
                  <a:pt x="308648" y="3503701"/>
                  <a:pt x="250905" y="3479107"/>
                  <a:pt x="347472" y="3511296"/>
                </a:cubicBezTo>
                <a:cubicBezTo>
                  <a:pt x="394810" y="3558634"/>
                  <a:pt x="446440" y="3617437"/>
                  <a:pt x="512064" y="3639312"/>
                </a:cubicBezTo>
                <a:cubicBezTo>
                  <a:pt x="548640" y="3651504"/>
                  <a:pt x="589713" y="3654502"/>
                  <a:pt x="621792" y="3675888"/>
                </a:cubicBezTo>
                <a:cubicBezTo>
                  <a:pt x="640080" y="3688080"/>
                  <a:pt x="656571" y="3703537"/>
                  <a:pt x="676656" y="3712464"/>
                </a:cubicBezTo>
                <a:cubicBezTo>
                  <a:pt x="711888" y="3728122"/>
                  <a:pt x="754305" y="3727654"/>
                  <a:pt x="786384" y="3749040"/>
                </a:cubicBezTo>
                <a:cubicBezTo>
                  <a:pt x="804672" y="3761232"/>
                  <a:pt x="821046" y="3776958"/>
                  <a:pt x="841248" y="3785616"/>
                </a:cubicBezTo>
                <a:cubicBezTo>
                  <a:pt x="864350" y="3795517"/>
                  <a:pt x="889823" y="3798638"/>
                  <a:pt x="914400" y="3803904"/>
                </a:cubicBezTo>
                <a:cubicBezTo>
                  <a:pt x="975187" y="3816930"/>
                  <a:pt x="1036969" y="3825402"/>
                  <a:pt x="1097280" y="3840480"/>
                </a:cubicBezTo>
                <a:cubicBezTo>
                  <a:pt x="1121664" y="3846576"/>
                  <a:pt x="1146358" y="3851546"/>
                  <a:pt x="1170432" y="3858768"/>
                </a:cubicBezTo>
                <a:cubicBezTo>
                  <a:pt x="1207361" y="3869847"/>
                  <a:pt x="1242354" y="3887783"/>
                  <a:pt x="1280160" y="3895344"/>
                </a:cubicBezTo>
                <a:cubicBezTo>
                  <a:pt x="1310640" y="3901440"/>
                  <a:pt x="1341312" y="3906643"/>
                  <a:pt x="1371600" y="3913632"/>
                </a:cubicBezTo>
                <a:cubicBezTo>
                  <a:pt x="1455617" y="3933021"/>
                  <a:pt x="1525773" y="3955639"/>
                  <a:pt x="1609344" y="3968496"/>
                </a:cubicBezTo>
                <a:cubicBezTo>
                  <a:pt x="1699312" y="3982337"/>
                  <a:pt x="1777433" y="3985529"/>
                  <a:pt x="1865376" y="4005072"/>
                </a:cubicBezTo>
                <a:cubicBezTo>
                  <a:pt x="1884194" y="4009254"/>
                  <a:pt x="1901952" y="4017264"/>
                  <a:pt x="1920240" y="4023360"/>
                </a:cubicBezTo>
                <a:lnTo>
                  <a:pt x="3090672" y="4005072"/>
                </a:lnTo>
                <a:cubicBezTo>
                  <a:pt x="3127737" y="4004013"/>
                  <a:pt x="3163751" y="3992422"/>
                  <a:pt x="3200400" y="3986784"/>
                </a:cubicBezTo>
                <a:cubicBezTo>
                  <a:pt x="3243004" y="3980230"/>
                  <a:pt x="3285744" y="3974592"/>
                  <a:pt x="3328416" y="3968496"/>
                </a:cubicBezTo>
                <a:cubicBezTo>
                  <a:pt x="3346704" y="3962400"/>
                  <a:pt x="3364265" y="3953377"/>
                  <a:pt x="3383280" y="3950208"/>
                </a:cubicBezTo>
                <a:cubicBezTo>
                  <a:pt x="3503893" y="3930106"/>
                  <a:pt x="3535902" y="3941835"/>
                  <a:pt x="3639312" y="3913632"/>
                </a:cubicBezTo>
                <a:cubicBezTo>
                  <a:pt x="3676508" y="3903488"/>
                  <a:pt x="3711637" y="3886407"/>
                  <a:pt x="3749040" y="3877056"/>
                </a:cubicBezTo>
                <a:cubicBezTo>
                  <a:pt x="3797808" y="3864864"/>
                  <a:pt x="3847655" y="3856376"/>
                  <a:pt x="3895344" y="3840480"/>
                </a:cubicBezTo>
                <a:cubicBezTo>
                  <a:pt x="3931920" y="3828288"/>
                  <a:pt x="3967669" y="3813255"/>
                  <a:pt x="4005072" y="3803904"/>
                </a:cubicBezTo>
                <a:cubicBezTo>
                  <a:pt x="4029456" y="3797808"/>
                  <a:pt x="4054150" y="3792838"/>
                  <a:pt x="4078224" y="3785616"/>
                </a:cubicBezTo>
                <a:cubicBezTo>
                  <a:pt x="4171529" y="3757625"/>
                  <a:pt x="4176800" y="3747613"/>
                  <a:pt x="4261104" y="3730752"/>
                </a:cubicBezTo>
                <a:cubicBezTo>
                  <a:pt x="4297464" y="3723480"/>
                  <a:pt x="4334859" y="3721457"/>
                  <a:pt x="4370832" y="3712464"/>
                </a:cubicBezTo>
                <a:cubicBezTo>
                  <a:pt x="4408235" y="3703113"/>
                  <a:pt x="4443984" y="3688080"/>
                  <a:pt x="4480560" y="3675888"/>
                </a:cubicBezTo>
                <a:lnTo>
                  <a:pt x="4535424" y="3657600"/>
                </a:lnTo>
                <a:cubicBezTo>
                  <a:pt x="4541520" y="3639312"/>
                  <a:pt x="4544350" y="3619587"/>
                  <a:pt x="4553712" y="3602736"/>
                </a:cubicBezTo>
                <a:cubicBezTo>
                  <a:pt x="4575060" y="3564309"/>
                  <a:pt x="4612963" y="3534711"/>
                  <a:pt x="4626864" y="3493008"/>
                </a:cubicBezTo>
                <a:lnTo>
                  <a:pt x="4663440" y="3383280"/>
                </a:lnTo>
                <a:cubicBezTo>
                  <a:pt x="4669536" y="3364992"/>
                  <a:pt x="4677947" y="3347319"/>
                  <a:pt x="4681728" y="3328416"/>
                </a:cubicBezTo>
                <a:lnTo>
                  <a:pt x="4718304" y="3145536"/>
                </a:lnTo>
                <a:cubicBezTo>
                  <a:pt x="4724400" y="2962656"/>
                  <a:pt x="4726716" y="2779611"/>
                  <a:pt x="4736592" y="2596896"/>
                </a:cubicBezTo>
                <a:cubicBezTo>
                  <a:pt x="4739545" y="2542271"/>
                  <a:pt x="4765496" y="2416688"/>
                  <a:pt x="4773168" y="2359152"/>
                </a:cubicBezTo>
                <a:cubicBezTo>
                  <a:pt x="4780464" y="2304435"/>
                  <a:pt x="4785360" y="2249424"/>
                  <a:pt x="4791456" y="2194560"/>
                </a:cubicBezTo>
                <a:cubicBezTo>
                  <a:pt x="4780112" y="1967673"/>
                  <a:pt x="4798882" y="1869365"/>
                  <a:pt x="4736592" y="1682496"/>
                </a:cubicBezTo>
                <a:cubicBezTo>
                  <a:pt x="4730496" y="1664208"/>
                  <a:pt x="4727666" y="1644483"/>
                  <a:pt x="4718304" y="1627632"/>
                </a:cubicBezTo>
                <a:cubicBezTo>
                  <a:pt x="4696956" y="1589205"/>
                  <a:pt x="4659053" y="1559607"/>
                  <a:pt x="4645152" y="1517904"/>
                </a:cubicBezTo>
                <a:lnTo>
                  <a:pt x="4590288" y="1353312"/>
                </a:lnTo>
                <a:lnTo>
                  <a:pt x="4572000" y="1298448"/>
                </a:lnTo>
                <a:cubicBezTo>
                  <a:pt x="4565904" y="1280160"/>
                  <a:pt x="4557493" y="1262487"/>
                  <a:pt x="4553712" y="1243584"/>
                </a:cubicBezTo>
                <a:cubicBezTo>
                  <a:pt x="4541141" y="1180731"/>
                  <a:pt x="4534354" y="1139255"/>
                  <a:pt x="4517136" y="1078992"/>
                </a:cubicBezTo>
                <a:cubicBezTo>
                  <a:pt x="4488870" y="980059"/>
                  <a:pt x="4502869" y="1066541"/>
                  <a:pt x="4480560" y="932688"/>
                </a:cubicBezTo>
                <a:cubicBezTo>
                  <a:pt x="4473474" y="890169"/>
                  <a:pt x="4467308" y="847482"/>
                  <a:pt x="4462272" y="804672"/>
                </a:cubicBezTo>
                <a:cubicBezTo>
                  <a:pt x="4455114" y="743828"/>
                  <a:pt x="4462001" y="680347"/>
                  <a:pt x="4443984" y="621792"/>
                </a:cubicBezTo>
                <a:cubicBezTo>
                  <a:pt x="4433164" y="586627"/>
                  <a:pt x="4282947" y="494961"/>
                  <a:pt x="4279392" y="493776"/>
                </a:cubicBezTo>
                <a:cubicBezTo>
                  <a:pt x="4261104" y="487680"/>
                  <a:pt x="4241379" y="484850"/>
                  <a:pt x="4224528" y="475488"/>
                </a:cubicBezTo>
                <a:cubicBezTo>
                  <a:pt x="4186101" y="454140"/>
                  <a:pt x="4157905" y="410957"/>
                  <a:pt x="4114800" y="402336"/>
                </a:cubicBezTo>
                <a:cubicBezTo>
                  <a:pt x="4053840" y="390144"/>
                  <a:pt x="3993854" y="371146"/>
                  <a:pt x="3931920" y="365760"/>
                </a:cubicBezTo>
                <a:lnTo>
                  <a:pt x="3511296" y="329184"/>
                </a:lnTo>
                <a:cubicBezTo>
                  <a:pt x="3462528" y="316992"/>
                  <a:pt x="3412681" y="308504"/>
                  <a:pt x="3364992" y="292608"/>
                </a:cubicBezTo>
                <a:cubicBezTo>
                  <a:pt x="3346704" y="286512"/>
                  <a:pt x="3328664" y="279616"/>
                  <a:pt x="3310128" y="274320"/>
                </a:cubicBezTo>
                <a:cubicBezTo>
                  <a:pt x="3285961" y="267415"/>
                  <a:pt x="3261050" y="263254"/>
                  <a:pt x="3236976" y="256032"/>
                </a:cubicBezTo>
                <a:cubicBezTo>
                  <a:pt x="3200047" y="244953"/>
                  <a:pt x="3164651" y="228807"/>
                  <a:pt x="3127248" y="219456"/>
                </a:cubicBezTo>
                <a:cubicBezTo>
                  <a:pt x="3102864" y="213360"/>
                  <a:pt x="3078170" y="208390"/>
                  <a:pt x="3054096" y="201168"/>
                </a:cubicBezTo>
                <a:cubicBezTo>
                  <a:pt x="3017167" y="190089"/>
                  <a:pt x="2981771" y="173943"/>
                  <a:pt x="2944368" y="164592"/>
                </a:cubicBezTo>
                <a:cubicBezTo>
                  <a:pt x="2919984" y="158496"/>
                  <a:pt x="2895383" y="153209"/>
                  <a:pt x="2871216" y="146304"/>
                </a:cubicBezTo>
                <a:cubicBezTo>
                  <a:pt x="2852680" y="141008"/>
                  <a:pt x="2835435" y="130742"/>
                  <a:pt x="2816352" y="128016"/>
                </a:cubicBezTo>
                <a:cubicBezTo>
                  <a:pt x="2749696" y="118494"/>
                  <a:pt x="2682240" y="115824"/>
                  <a:pt x="2615184" y="109728"/>
                </a:cubicBezTo>
                <a:cubicBezTo>
                  <a:pt x="2590800" y="103632"/>
                  <a:pt x="2566678" y="96369"/>
                  <a:pt x="2542032" y="91440"/>
                </a:cubicBezTo>
                <a:cubicBezTo>
                  <a:pt x="2443167" y="71667"/>
                  <a:pt x="2444109" y="80351"/>
                  <a:pt x="2359152" y="54864"/>
                </a:cubicBezTo>
                <a:cubicBezTo>
                  <a:pt x="2322223" y="43785"/>
                  <a:pt x="2286000" y="30480"/>
                  <a:pt x="2249424" y="18288"/>
                </a:cubicBezTo>
                <a:lnTo>
                  <a:pt x="2194560" y="0"/>
                </a:lnTo>
                <a:lnTo>
                  <a:pt x="2103120" y="18288"/>
                </a:lnTo>
                <a:close/>
              </a:path>
            </a:pathLst>
          </a:cu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46" name="TextBox 45"/>
          <p:cNvSpPr txBox="1"/>
          <p:nvPr/>
        </p:nvSpPr>
        <p:spPr>
          <a:xfrm>
            <a:off x="2971800" y="5334000"/>
            <a:ext cx="3978974" cy="461665"/>
          </a:xfrm>
          <a:prstGeom prst="rect">
            <a:avLst/>
          </a:prstGeom>
          <a:noFill/>
        </p:spPr>
        <p:txBody>
          <a:bodyPr wrap="none" rtlCol="0">
            <a:spAutoFit/>
          </a:bodyPr>
          <a:lstStyle/>
          <a:p>
            <a:r>
              <a:rPr lang="en-US" sz="2400" b="1" dirty="0" smtClean="0">
                <a:solidFill>
                  <a:srgbClr val="FF0000"/>
                </a:solidFill>
              </a:rPr>
              <a:t>Lots of effort – fancy stuff</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View of Recognition</a:t>
            </a:r>
            <a:endParaRPr lang="en-US" dirty="0"/>
          </a:p>
        </p:txBody>
      </p:sp>
      <p:grpSp>
        <p:nvGrpSpPr>
          <p:cNvPr id="3" name="Group 36"/>
          <p:cNvGrpSpPr/>
          <p:nvPr/>
        </p:nvGrpSpPr>
        <p:grpSpPr>
          <a:xfrm>
            <a:off x="76200" y="2357735"/>
            <a:ext cx="2514600" cy="2362200"/>
            <a:chOff x="990600" y="3048000"/>
            <a:chExt cx="2514600" cy="2362200"/>
          </a:xfrm>
        </p:grpSpPr>
        <p:sp>
          <p:nvSpPr>
            <p:cNvPr id="41" name="Rectangle 40"/>
            <p:cNvSpPr/>
            <p:nvPr/>
          </p:nvSpPr>
          <p:spPr>
            <a:xfrm>
              <a:off x="990600" y="3048000"/>
              <a:ext cx="25146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42" name="Picture 4" descr="http://www.news.cornell.edu/stories/Sept05/dog.jpg"/>
            <p:cNvPicPr>
              <a:picLocks noChangeAspect="1" noChangeArrowheads="1"/>
            </p:cNvPicPr>
            <p:nvPr/>
          </p:nvPicPr>
          <p:blipFill>
            <a:blip r:embed="rId2" cstate="print"/>
            <a:srcRect/>
            <a:stretch>
              <a:fillRect/>
            </a:stretch>
          </p:blipFill>
          <p:spPr bwMode="auto">
            <a:xfrm>
              <a:off x="1861318" y="3352800"/>
              <a:ext cx="729482" cy="685800"/>
            </a:xfrm>
            <a:prstGeom prst="rect">
              <a:avLst/>
            </a:prstGeom>
            <a:noFill/>
            <a:ln w="38100">
              <a:solidFill>
                <a:srgbClr val="00B050"/>
              </a:solidFill>
            </a:ln>
          </p:spPr>
        </p:pic>
        <p:pic>
          <p:nvPicPr>
            <p:cNvPr id="43" name="Picture 42" descr="http://www.i-love-dogs.com/dog-breeds/images/Cairn-Terrier.jpg"/>
            <p:cNvPicPr>
              <a:picLocks noChangeAspect="1" noChangeArrowheads="1"/>
            </p:cNvPicPr>
            <p:nvPr/>
          </p:nvPicPr>
          <p:blipFill>
            <a:blip r:embed="rId3" cstate="print"/>
            <a:srcRect/>
            <a:stretch>
              <a:fillRect/>
            </a:stretch>
          </p:blipFill>
          <p:spPr bwMode="auto">
            <a:xfrm>
              <a:off x="2743200" y="3581400"/>
              <a:ext cx="643890" cy="762000"/>
            </a:xfrm>
            <a:prstGeom prst="rect">
              <a:avLst/>
            </a:prstGeom>
            <a:noFill/>
            <a:ln w="38100">
              <a:solidFill>
                <a:srgbClr val="00B050"/>
              </a:solidFill>
            </a:ln>
          </p:spPr>
        </p:pic>
        <p:pic>
          <p:nvPicPr>
            <p:cNvPr id="44" name="Picture 2" descr="http://z.about.com/d/cameras/1/0/v/2/sadDog.jpg"/>
            <p:cNvPicPr>
              <a:picLocks noChangeAspect="1" noChangeArrowheads="1"/>
            </p:cNvPicPr>
            <p:nvPr/>
          </p:nvPicPr>
          <p:blipFill>
            <a:blip r:embed="rId4" cstate="print"/>
            <a:srcRect l="3556" t="2667" r="25334" b="1333"/>
            <a:stretch>
              <a:fillRect/>
            </a:stretch>
          </p:blipFill>
          <p:spPr bwMode="auto">
            <a:xfrm>
              <a:off x="1066800" y="3200400"/>
              <a:ext cx="677333" cy="1219200"/>
            </a:xfrm>
            <a:prstGeom prst="rect">
              <a:avLst/>
            </a:prstGeom>
            <a:noFill/>
            <a:ln w="38100">
              <a:solidFill>
                <a:srgbClr val="00B050"/>
              </a:solidFill>
            </a:ln>
          </p:spPr>
        </p:pic>
        <p:pic>
          <p:nvPicPr>
            <p:cNvPr id="45" name="Picture 44" descr="http://bodybydesign.files.wordpress.com/2007/07/ground-zero.jpg"/>
            <p:cNvPicPr>
              <a:picLocks noChangeAspect="1" noChangeArrowheads="1"/>
            </p:cNvPicPr>
            <p:nvPr/>
          </p:nvPicPr>
          <p:blipFill>
            <a:blip r:embed="rId5" cstate="print"/>
            <a:srcRect t="75000" r="77500"/>
            <a:stretch>
              <a:fillRect/>
            </a:stretch>
          </p:blipFill>
          <p:spPr bwMode="auto">
            <a:xfrm>
              <a:off x="1066800" y="4648200"/>
              <a:ext cx="609600" cy="508000"/>
            </a:xfrm>
            <a:prstGeom prst="rect">
              <a:avLst/>
            </a:prstGeom>
            <a:noFill/>
            <a:ln w="38100">
              <a:solidFill>
                <a:srgbClr val="FF0000"/>
              </a:solidFill>
            </a:ln>
          </p:spPr>
        </p:pic>
        <p:pic>
          <p:nvPicPr>
            <p:cNvPr id="46" name="Picture 10" descr="http://tbn0.google.com/images?q=tbn:RBGFTXqFUNjqAM:http://scienceblogs.com/bushwells/upload/2006/07/IcePlantOrgy.JPG">
              <a:hlinkClick r:id="rId6"/>
            </p:cNvPr>
            <p:cNvPicPr>
              <a:picLocks noChangeAspect="1" noChangeArrowheads="1"/>
            </p:cNvPicPr>
            <p:nvPr/>
          </p:nvPicPr>
          <p:blipFill>
            <a:blip r:embed="rId7" cstate="print"/>
            <a:srcRect/>
            <a:stretch>
              <a:fillRect/>
            </a:stretch>
          </p:blipFill>
          <p:spPr bwMode="auto">
            <a:xfrm>
              <a:off x="1905000" y="4724400"/>
              <a:ext cx="720698" cy="542926"/>
            </a:xfrm>
            <a:prstGeom prst="rect">
              <a:avLst/>
            </a:prstGeom>
            <a:noFill/>
            <a:ln w="38100">
              <a:solidFill>
                <a:srgbClr val="FF0000"/>
              </a:solidFill>
            </a:ln>
          </p:spPr>
        </p:pic>
        <p:pic>
          <p:nvPicPr>
            <p:cNvPr id="47" name="Picture 12" descr="http://www.bmgen.com/sco_mug/mug_001.jpg"/>
            <p:cNvPicPr>
              <a:picLocks noChangeAspect="1" noChangeArrowheads="1"/>
            </p:cNvPicPr>
            <p:nvPr/>
          </p:nvPicPr>
          <p:blipFill>
            <a:blip r:embed="rId8" cstate="print"/>
            <a:srcRect t="28750" r="58333" b="46250"/>
            <a:stretch>
              <a:fillRect/>
            </a:stretch>
          </p:blipFill>
          <p:spPr bwMode="auto">
            <a:xfrm>
              <a:off x="2743200" y="4648200"/>
              <a:ext cx="571500" cy="457200"/>
            </a:xfrm>
            <a:prstGeom prst="rect">
              <a:avLst/>
            </a:prstGeom>
            <a:noFill/>
            <a:ln w="38100">
              <a:solidFill>
                <a:srgbClr val="FF0000"/>
              </a:solidFill>
            </a:ln>
          </p:spPr>
        </p:pic>
      </p:grpSp>
      <p:grpSp>
        <p:nvGrpSpPr>
          <p:cNvPr id="4" name="Group 53"/>
          <p:cNvGrpSpPr/>
          <p:nvPr/>
        </p:nvGrpSpPr>
        <p:grpSpPr>
          <a:xfrm>
            <a:off x="3105912" y="2357735"/>
            <a:ext cx="1905000" cy="2362200"/>
            <a:chOff x="3962400" y="3048000"/>
            <a:chExt cx="1905000" cy="2362200"/>
          </a:xfrm>
        </p:grpSpPr>
        <p:sp>
          <p:nvSpPr>
            <p:cNvPr id="49" name="Rectangle 48"/>
            <p:cNvSpPr/>
            <p:nvPr/>
          </p:nvSpPr>
          <p:spPr>
            <a:xfrm>
              <a:off x="3962400" y="3048000"/>
              <a:ext cx="19050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Rounded Rectangle 49"/>
            <p:cNvSpPr/>
            <p:nvPr/>
          </p:nvSpPr>
          <p:spPr>
            <a:xfrm>
              <a:off x="4038600" y="3124200"/>
              <a:ext cx="1724526"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LAB Histogram</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 name="Rounded Rectangle 50"/>
            <p:cNvSpPr/>
            <p:nvPr/>
          </p:nvSpPr>
          <p:spPr>
            <a:xfrm>
              <a:off x="4114800" y="3810000"/>
              <a:ext cx="1022684"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latin typeface="Calibri"/>
                  <a:ea typeface="+mn-ea"/>
                  <a:cs typeface="+mn-cs"/>
                </a:rPr>
                <a:t>Textons</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 name="Rounded Rectangle 51"/>
            <p:cNvSpPr/>
            <p:nvPr/>
          </p:nvSpPr>
          <p:spPr>
            <a:xfrm>
              <a:off x="4114800" y="4876800"/>
              <a:ext cx="1295400"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Bag of SIFT</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 name="Rounded Rectangle 52"/>
            <p:cNvSpPr/>
            <p:nvPr/>
          </p:nvSpPr>
          <p:spPr>
            <a:xfrm>
              <a:off x="4648200" y="4343400"/>
              <a:ext cx="818147"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HOG</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 name="Group 54"/>
          <p:cNvGrpSpPr/>
          <p:nvPr/>
        </p:nvGrpSpPr>
        <p:grpSpPr>
          <a:xfrm>
            <a:off x="5562600" y="2357735"/>
            <a:ext cx="1524000" cy="2362200"/>
            <a:chOff x="6172200" y="3048000"/>
            <a:chExt cx="1524000" cy="2362200"/>
          </a:xfrm>
        </p:grpSpPr>
        <p:sp>
          <p:nvSpPr>
            <p:cNvPr id="55" name="Rectangle 54"/>
            <p:cNvSpPr/>
            <p:nvPr/>
          </p:nvSpPr>
          <p:spPr>
            <a:xfrm>
              <a:off x="6172200" y="3048000"/>
              <a:ext cx="15240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 name="TextBox 55"/>
            <p:cNvSpPr txBox="1"/>
            <p:nvPr/>
          </p:nvSpPr>
          <p:spPr>
            <a:xfrm>
              <a:off x="6400800" y="3288268"/>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57" name="TextBox 56"/>
            <p:cNvSpPr txBox="1"/>
            <p:nvPr/>
          </p:nvSpPr>
          <p:spPr>
            <a:xfrm>
              <a:off x="6400800" y="3276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58" name="TextBox 57"/>
            <p:cNvSpPr txBox="1"/>
            <p:nvPr/>
          </p:nvSpPr>
          <p:spPr>
            <a:xfrm>
              <a:off x="6553200" y="34290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59" name="TextBox 58"/>
            <p:cNvSpPr txBox="1"/>
            <p:nvPr/>
          </p:nvSpPr>
          <p:spPr>
            <a:xfrm>
              <a:off x="7010400" y="3429000"/>
              <a:ext cx="290464"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0" name="TextBox 59"/>
            <p:cNvSpPr txBox="1"/>
            <p:nvPr/>
          </p:nvSpPr>
          <p:spPr>
            <a:xfrm>
              <a:off x="6324600" y="4038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1" name="TextBox 60"/>
            <p:cNvSpPr txBox="1"/>
            <p:nvPr/>
          </p:nvSpPr>
          <p:spPr>
            <a:xfrm>
              <a:off x="7315200" y="3657600"/>
              <a:ext cx="290464"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2" name="TextBox 61"/>
            <p:cNvSpPr txBox="1"/>
            <p:nvPr/>
          </p:nvSpPr>
          <p:spPr>
            <a:xfrm>
              <a:off x="7162800" y="4038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3" name="TextBox 62"/>
            <p:cNvSpPr txBox="1"/>
            <p:nvPr/>
          </p:nvSpPr>
          <p:spPr>
            <a:xfrm>
              <a:off x="7086600" y="45720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4" name="TextBox 63"/>
            <p:cNvSpPr txBox="1"/>
            <p:nvPr/>
          </p:nvSpPr>
          <p:spPr>
            <a:xfrm>
              <a:off x="6324600" y="4800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5" name="TextBox 64"/>
            <p:cNvSpPr txBox="1"/>
            <p:nvPr/>
          </p:nvSpPr>
          <p:spPr>
            <a:xfrm>
              <a:off x="6629400" y="38100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6" name="TextBox 65"/>
            <p:cNvSpPr txBox="1"/>
            <p:nvPr/>
          </p:nvSpPr>
          <p:spPr>
            <a:xfrm>
              <a:off x="6781800" y="39624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7" name="TextBox 66"/>
            <p:cNvSpPr txBox="1"/>
            <p:nvPr/>
          </p:nvSpPr>
          <p:spPr>
            <a:xfrm>
              <a:off x="6934200" y="41148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8" name="TextBox 67"/>
            <p:cNvSpPr txBox="1"/>
            <p:nvPr/>
          </p:nvSpPr>
          <p:spPr>
            <a:xfrm>
              <a:off x="6705600" y="43434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9" name="TextBox 68"/>
            <p:cNvSpPr txBox="1"/>
            <p:nvPr/>
          </p:nvSpPr>
          <p:spPr>
            <a:xfrm>
              <a:off x="6553200" y="41910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70" name="Oval 69"/>
            <p:cNvSpPr/>
            <p:nvPr/>
          </p:nvSpPr>
          <p:spPr>
            <a:xfrm rot="547442">
              <a:off x="6573202" y="3726856"/>
              <a:ext cx="609600" cy="1261994"/>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76" name="Right Arrow 75"/>
          <p:cNvSpPr/>
          <p:nvPr/>
        </p:nvSpPr>
        <p:spPr bwMode="auto">
          <a:xfrm>
            <a:off x="2667000" y="334833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77" name="Right Arrow 76"/>
          <p:cNvSpPr/>
          <p:nvPr/>
        </p:nvSpPr>
        <p:spPr bwMode="auto">
          <a:xfrm>
            <a:off x="5105400" y="334833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78" name="TextBox 77"/>
          <p:cNvSpPr txBox="1"/>
          <p:nvPr/>
        </p:nvSpPr>
        <p:spPr>
          <a:xfrm>
            <a:off x="2895600" y="1636026"/>
            <a:ext cx="2362200" cy="707886"/>
          </a:xfrm>
          <a:prstGeom prst="rect">
            <a:avLst/>
          </a:prstGeom>
          <a:noFill/>
        </p:spPr>
        <p:txBody>
          <a:bodyPr wrap="square" rtlCol="0">
            <a:spAutoFit/>
          </a:bodyPr>
          <a:lstStyle/>
          <a:p>
            <a:pPr algn="ctr"/>
            <a:r>
              <a:rPr lang="en-US" sz="2000" dirty="0" smtClean="0"/>
              <a:t>Appearance Representation</a:t>
            </a:r>
            <a:endParaRPr lang="en-US" sz="2000" dirty="0"/>
          </a:p>
        </p:txBody>
      </p:sp>
      <p:sp>
        <p:nvSpPr>
          <p:cNvPr id="79" name="TextBox 78"/>
          <p:cNvSpPr txBox="1"/>
          <p:nvPr/>
        </p:nvSpPr>
        <p:spPr>
          <a:xfrm>
            <a:off x="5410200" y="1654314"/>
            <a:ext cx="1828800" cy="707886"/>
          </a:xfrm>
          <a:prstGeom prst="rect">
            <a:avLst/>
          </a:prstGeom>
          <a:noFill/>
        </p:spPr>
        <p:txBody>
          <a:bodyPr wrap="square" rtlCol="0">
            <a:spAutoFit/>
          </a:bodyPr>
          <a:lstStyle/>
          <a:p>
            <a:pPr algn="ctr"/>
            <a:r>
              <a:rPr lang="en-US" sz="2000" dirty="0" smtClean="0"/>
              <a:t>Appearance Model</a:t>
            </a:r>
            <a:endParaRPr lang="en-US" sz="2000" dirty="0"/>
          </a:p>
        </p:txBody>
      </p:sp>
      <p:sp>
        <p:nvSpPr>
          <p:cNvPr id="80" name="TextBox 79"/>
          <p:cNvSpPr txBox="1"/>
          <p:nvPr/>
        </p:nvSpPr>
        <p:spPr>
          <a:xfrm>
            <a:off x="6995160" y="1636776"/>
            <a:ext cx="2362200" cy="707886"/>
          </a:xfrm>
          <a:prstGeom prst="rect">
            <a:avLst/>
          </a:prstGeom>
          <a:noFill/>
        </p:spPr>
        <p:txBody>
          <a:bodyPr wrap="square" rtlCol="0">
            <a:spAutoFit/>
          </a:bodyPr>
          <a:lstStyle/>
          <a:p>
            <a:pPr algn="ctr"/>
            <a:r>
              <a:rPr lang="en-US" sz="2000" dirty="0" smtClean="0"/>
              <a:t>Object Representation</a:t>
            </a:r>
            <a:endParaRPr lang="en-US" sz="2000" dirty="0"/>
          </a:p>
        </p:txBody>
      </p:sp>
      <p:sp>
        <p:nvSpPr>
          <p:cNvPr id="81" name="TextBox 80"/>
          <p:cNvSpPr txBox="1"/>
          <p:nvPr/>
        </p:nvSpPr>
        <p:spPr>
          <a:xfrm>
            <a:off x="304800" y="1636026"/>
            <a:ext cx="22098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Training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Examples</a:t>
            </a:r>
            <a:endParaRPr kumimoji="0" lang="en-US" sz="2000" b="0" i="0" u="none" strike="noStrike" kern="0" cap="none" spc="0" normalizeH="0" baseline="0" noProof="0" dirty="0">
              <a:ln>
                <a:noFill/>
              </a:ln>
              <a:solidFill>
                <a:sysClr val="windowText" lastClr="000000"/>
              </a:solidFill>
              <a:effectLst/>
              <a:uLnTx/>
              <a:uFillTx/>
            </a:endParaRPr>
          </a:p>
        </p:txBody>
      </p:sp>
      <p:sp>
        <p:nvSpPr>
          <p:cNvPr id="82" name="Right Arrow 81"/>
          <p:cNvSpPr/>
          <p:nvPr/>
        </p:nvSpPr>
        <p:spPr bwMode="auto">
          <a:xfrm>
            <a:off x="7162800" y="3352800"/>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84" name="Rectangle 83"/>
          <p:cNvSpPr/>
          <p:nvPr/>
        </p:nvSpPr>
        <p:spPr>
          <a:xfrm>
            <a:off x="7412123" y="3115270"/>
            <a:ext cx="1579477"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2"/>
                </a:solidFill>
                <a:effectLst>
                  <a:reflection blurRad="12700" stA="50000" endPos="50000" dist="5000" dir="5400000" sy="-100000" rotWithShape="0"/>
                </a:effectLst>
              </a:rPr>
              <a:t>  Dog</a:t>
            </a: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p>
          <a:p>
            <a:pPr algn="ctr"/>
            <a:endPar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b="1" cap="all" spc="0" dirty="0" smtClean="0">
                <a:ln w="0"/>
                <a:solidFill>
                  <a:srgbClr val="FF0000"/>
                </a:solidFill>
                <a:effectLst>
                  <a:reflection blurRad="12700" stA="50000" endPos="50000" dist="5000" dir="5400000" sy="-100000" rotWithShape="0"/>
                </a:effectLst>
              </a:rPr>
              <a:t>  Not Dog</a:t>
            </a:r>
            <a:endParaRPr lang="en-US" b="1" cap="all" spc="0" dirty="0">
              <a:ln w="0"/>
              <a:effectLst>
                <a:reflection blurRad="12700" stA="50000" endPos="50000" dist="5000" dir="5400000" sy="-100000" rotWithShape="0"/>
              </a:effectLst>
            </a:endParaRPr>
          </a:p>
        </p:txBody>
      </p:sp>
      <p:sp>
        <p:nvSpPr>
          <p:cNvPr id="86" name="Rectangle 85"/>
          <p:cNvSpPr/>
          <p:nvPr/>
        </p:nvSpPr>
        <p:spPr>
          <a:xfrm>
            <a:off x="7620000" y="2362200"/>
            <a:ext cx="12192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TextBox 53"/>
          <p:cNvSpPr txBox="1"/>
          <p:nvPr/>
        </p:nvSpPr>
        <p:spPr>
          <a:xfrm>
            <a:off x="5943600" y="5105400"/>
            <a:ext cx="2971800" cy="461665"/>
          </a:xfrm>
          <a:prstGeom prst="rect">
            <a:avLst/>
          </a:prstGeom>
          <a:noFill/>
        </p:spPr>
        <p:txBody>
          <a:bodyPr wrap="square" rtlCol="0">
            <a:spAutoFit/>
          </a:bodyPr>
          <a:lstStyle/>
          <a:p>
            <a:pPr algn="ctr"/>
            <a:r>
              <a:rPr lang="en-US" sz="2400" b="1" dirty="0" smtClean="0">
                <a:solidFill>
                  <a:srgbClr val="FF0000"/>
                </a:solidFill>
              </a:rPr>
              <a:t>Not much changed</a:t>
            </a:r>
            <a:endParaRPr lang="en-US" sz="2400" b="1" dirty="0">
              <a:solidFill>
                <a:srgbClr val="FF0000"/>
              </a:solidFill>
            </a:endParaRPr>
          </a:p>
        </p:txBody>
      </p:sp>
      <p:sp>
        <p:nvSpPr>
          <p:cNvPr id="71" name="Freeform 70"/>
          <p:cNvSpPr/>
          <p:nvPr/>
        </p:nvSpPr>
        <p:spPr bwMode="auto">
          <a:xfrm>
            <a:off x="7059168" y="1472184"/>
            <a:ext cx="2084832" cy="3515202"/>
          </a:xfrm>
          <a:custGeom>
            <a:avLst/>
            <a:gdLst>
              <a:gd name="connsiteX0" fmla="*/ 1371600 w 2084832"/>
              <a:gd name="connsiteY0" fmla="*/ 9144 h 3515202"/>
              <a:gd name="connsiteX1" fmla="*/ 1024128 w 2084832"/>
              <a:gd name="connsiteY1" fmla="*/ 27432 h 3515202"/>
              <a:gd name="connsiteX2" fmla="*/ 969264 w 2084832"/>
              <a:gd name="connsiteY2" fmla="*/ 45720 h 3515202"/>
              <a:gd name="connsiteX3" fmla="*/ 365760 w 2084832"/>
              <a:gd name="connsiteY3" fmla="*/ 64008 h 3515202"/>
              <a:gd name="connsiteX4" fmla="*/ 182880 w 2084832"/>
              <a:gd name="connsiteY4" fmla="*/ 118872 h 3515202"/>
              <a:gd name="connsiteX5" fmla="*/ 146304 w 2084832"/>
              <a:gd name="connsiteY5" fmla="*/ 173736 h 3515202"/>
              <a:gd name="connsiteX6" fmla="*/ 91440 w 2084832"/>
              <a:gd name="connsiteY6" fmla="*/ 228600 h 3515202"/>
              <a:gd name="connsiteX7" fmla="*/ 73152 w 2084832"/>
              <a:gd name="connsiteY7" fmla="*/ 301752 h 3515202"/>
              <a:gd name="connsiteX8" fmla="*/ 18288 w 2084832"/>
              <a:gd name="connsiteY8" fmla="*/ 429768 h 3515202"/>
              <a:gd name="connsiteX9" fmla="*/ 0 w 2084832"/>
              <a:gd name="connsiteY9" fmla="*/ 502920 h 3515202"/>
              <a:gd name="connsiteX10" fmla="*/ 18288 w 2084832"/>
              <a:gd name="connsiteY10" fmla="*/ 813816 h 3515202"/>
              <a:gd name="connsiteX11" fmla="*/ 91440 w 2084832"/>
              <a:gd name="connsiteY11" fmla="*/ 978408 h 3515202"/>
              <a:gd name="connsiteX12" fmla="*/ 128016 w 2084832"/>
              <a:gd name="connsiteY12" fmla="*/ 1106424 h 3515202"/>
              <a:gd name="connsiteX13" fmla="*/ 164592 w 2084832"/>
              <a:gd name="connsiteY13" fmla="*/ 1161288 h 3515202"/>
              <a:gd name="connsiteX14" fmla="*/ 201168 w 2084832"/>
              <a:gd name="connsiteY14" fmla="*/ 1271016 h 3515202"/>
              <a:gd name="connsiteX15" fmla="*/ 237744 w 2084832"/>
              <a:gd name="connsiteY15" fmla="*/ 1399032 h 3515202"/>
              <a:gd name="connsiteX16" fmla="*/ 256032 w 2084832"/>
              <a:gd name="connsiteY16" fmla="*/ 1453896 h 3515202"/>
              <a:gd name="connsiteX17" fmla="*/ 274320 w 2084832"/>
              <a:gd name="connsiteY17" fmla="*/ 1728216 h 3515202"/>
              <a:gd name="connsiteX18" fmla="*/ 292608 w 2084832"/>
              <a:gd name="connsiteY18" fmla="*/ 1819656 h 3515202"/>
              <a:gd name="connsiteX19" fmla="*/ 310896 w 2084832"/>
              <a:gd name="connsiteY19" fmla="*/ 2057400 h 3515202"/>
              <a:gd name="connsiteX20" fmla="*/ 347472 w 2084832"/>
              <a:gd name="connsiteY20" fmla="*/ 2167128 h 3515202"/>
              <a:gd name="connsiteX21" fmla="*/ 365760 w 2084832"/>
              <a:gd name="connsiteY21" fmla="*/ 2880360 h 3515202"/>
              <a:gd name="connsiteX22" fmla="*/ 384048 w 2084832"/>
              <a:gd name="connsiteY22" fmla="*/ 2971800 h 3515202"/>
              <a:gd name="connsiteX23" fmla="*/ 402336 w 2084832"/>
              <a:gd name="connsiteY23" fmla="*/ 3118104 h 3515202"/>
              <a:gd name="connsiteX24" fmla="*/ 438912 w 2084832"/>
              <a:gd name="connsiteY24" fmla="*/ 3172968 h 3515202"/>
              <a:gd name="connsiteX25" fmla="*/ 457200 w 2084832"/>
              <a:gd name="connsiteY25" fmla="*/ 3227832 h 3515202"/>
              <a:gd name="connsiteX26" fmla="*/ 512064 w 2084832"/>
              <a:gd name="connsiteY26" fmla="*/ 3264408 h 3515202"/>
              <a:gd name="connsiteX27" fmla="*/ 694944 w 2084832"/>
              <a:gd name="connsiteY27" fmla="*/ 3355848 h 3515202"/>
              <a:gd name="connsiteX28" fmla="*/ 768096 w 2084832"/>
              <a:gd name="connsiteY28" fmla="*/ 3392424 h 3515202"/>
              <a:gd name="connsiteX29" fmla="*/ 822960 w 2084832"/>
              <a:gd name="connsiteY29" fmla="*/ 3410712 h 3515202"/>
              <a:gd name="connsiteX30" fmla="*/ 987552 w 2084832"/>
              <a:gd name="connsiteY30" fmla="*/ 3447288 h 3515202"/>
              <a:gd name="connsiteX31" fmla="*/ 1060704 w 2084832"/>
              <a:gd name="connsiteY31" fmla="*/ 3465576 h 3515202"/>
              <a:gd name="connsiteX32" fmla="*/ 1243584 w 2084832"/>
              <a:gd name="connsiteY32" fmla="*/ 3502152 h 3515202"/>
              <a:gd name="connsiteX33" fmla="*/ 1847088 w 2084832"/>
              <a:gd name="connsiteY33" fmla="*/ 3465576 h 3515202"/>
              <a:gd name="connsiteX34" fmla="*/ 1901952 w 2084832"/>
              <a:gd name="connsiteY34" fmla="*/ 3447288 h 3515202"/>
              <a:gd name="connsiteX35" fmla="*/ 1956816 w 2084832"/>
              <a:gd name="connsiteY35" fmla="*/ 3410712 h 3515202"/>
              <a:gd name="connsiteX36" fmla="*/ 2011680 w 2084832"/>
              <a:gd name="connsiteY36" fmla="*/ 3300984 h 3515202"/>
              <a:gd name="connsiteX37" fmla="*/ 1975104 w 2084832"/>
              <a:gd name="connsiteY37" fmla="*/ 2240280 h 3515202"/>
              <a:gd name="connsiteX38" fmla="*/ 1956816 w 2084832"/>
              <a:gd name="connsiteY38" fmla="*/ 2185416 h 3515202"/>
              <a:gd name="connsiteX39" fmla="*/ 1993392 w 2084832"/>
              <a:gd name="connsiteY39" fmla="*/ 1600200 h 3515202"/>
              <a:gd name="connsiteX40" fmla="*/ 2011680 w 2084832"/>
              <a:gd name="connsiteY40" fmla="*/ 1545336 h 3515202"/>
              <a:gd name="connsiteX41" fmla="*/ 2048256 w 2084832"/>
              <a:gd name="connsiteY41" fmla="*/ 1490472 h 3515202"/>
              <a:gd name="connsiteX42" fmla="*/ 2084832 w 2084832"/>
              <a:gd name="connsiteY42" fmla="*/ 1307592 h 3515202"/>
              <a:gd name="connsiteX43" fmla="*/ 2066544 w 2084832"/>
              <a:gd name="connsiteY43" fmla="*/ 1124712 h 3515202"/>
              <a:gd name="connsiteX44" fmla="*/ 2048256 w 2084832"/>
              <a:gd name="connsiteY44" fmla="*/ 996696 h 3515202"/>
              <a:gd name="connsiteX45" fmla="*/ 2029968 w 2084832"/>
              <a:gd name="connsiteY45" fmla="*/ 941832 h 3515202"/>
              <a:gd name="connsiteX46" fmla="*/ 1993392 w 2084832"/>
              <a:gd name="connsiteY46" fmla="*/ 813816 h 3515202"/>
              <a:gd name="connsiteX47" fmla="*/ 2011680 w 2084832"/>
              <a:gd name="connsiteY47" fmla="*/ 685800 h 3515202"/>
              <a:gd name="connsiteX48" fmla="*/ 2029968 w 2084832"/>
              <a:gd name="connsiteY48" fmla="*/ 630936 h 3515202"/>
              <a:gd name="connsiteX49" fmla="*/ 2011680 w 2084832"/>
              <a:gd name="connsiteY49" fmla="*/ 466344 h 3515202"/>
              <a:gd name="connsiteX50" fmla="*/ 1920240 w 2084832"/>
              <a:gd name="connsiteY50" fmla="*/ 393192 h 3515202"/>
              <a:gd name="connsiteX51" fmla="*/ 1865376 w 2084832"/>
              <a:gd name="connsiteY51" fmla="*/ 356616 h 3515202"/>
              <a:gd name="connsiteX52" fmla="*/ 1810512 w 2084832"/>
              <a:gd name="connsiteY52" fmla="*/ 301752 h 3515202"/>
              <a:gd name="connsiteX53" fmla="*/ 1773936 w 2084832"/>
              <a:gd name="connsiteY53" fmla="*/ 246888 h 3515202"/>
              <a:gd name="connsiteX54" fmla="*/ 1700784 w 2084832"/>
              <a:gd name="connsiteY54" fmla="*/ 210312 h 3515202"/>
              <a:gd name="connsiteX55" fmla="*/ 1645920 w 2084832"/>
              <a:gd name="connsiteY55" fmla="*/ 173736 h 3515202"/>
              <a:gd name="connsiteX56" fmla="*/ 1536192 w 2084832"/>
              <a:gd name="connsiteY56" fmla="*/ 137160 h 3515202"/>
              <a:gd name="connsiteX57" fmla="*/ 1481328 w 2084832"/>
              <a:gd name="connsiteY57" fmla="*/ 118872 h 3515202"/>
              <a:gd name="connsiteX58" fmla="*/ 1426464 w 2084832"/>
              <a:gd name="connsiteY58" fmla="*/ 82296 h 3515202"/>
              <a:gd name="connsiteX59" fmla="*/ 1371600 w 2084832"/>
              <a:gd name="connsiteY59" fmla="*/ 9144 h 35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4832" h="3515202">
                <a:moveTo>
                  <a:pt x="1371600" y="9144"/>
                </a:moveTo>
                <a:cubicBezTo>
                  <a:pt x="1304544" y="0"/>
                  <a:pt x="1139636" y="16931"/>
                  <a:pt x="1024128" y="27432"/>
                </a:cubicBezTo>
                <a:cubicBezTo>
                  <a:pt x="1004930" y="29177"/>
                  <a:pt x="988512" y="44651"/>
                  <a:pt x="969264" y="45720"/>
                </a:cubicBezTo>
                <a:cubicBezTo>
                  <a:pt x="768314" y="56884"/>
                  <a:pt x="566928" y="57912"/>
                  <a:pt x="365760" y="64008"/>
                </a:cubicBezTo>
                <a:cubicBezTo>
                  <a:pt x="232187" y="108532"/>
                  <a:pt x="293435" y="91233"/>
                  <a:pt x="182880" y="118872"/>
                </a:cubicBezTo>
                <a:cubicBezTo>
                  <a:pt x="170688" y="137160"/>
                  <a:pt x="160375" y="156851"/>
                  <a:pt x="146304" y="173736"/>
                </a:cubicBezTo>
                <a:cubicBezTo>
                  <a:pt x="129747" y="193605"/>
                  <a:pt x="104272" y="206145"/>
                  <a:pt x="91440" y="228600"/>
                </a:cubicBezTo>
                <a:cubicBezTo>
                  <a:pt x="78970" y="250423"/>
                  <a:pt x="80057" y="277585"/>
                  <a:pt x="73152" y="301752"/>
                </a:cubicBezTo>
                <a:cubicBezTo>
                  <a:pt x="36821" y="428910"/>
                  <a:pt x="76810" y="273710"/>
                  <a:pt x="18288" y="429768"/>
                </a:cubicBezTo>
                <a:cubicBezTo>
                  <a:pt x="9463" y="453302"/>
                  <a:pt x="6096" y="478536"/>
                  <a:pt x="0" y="502920"/>
                </a:cubicBezTo>
                <a:cubicBezTo>
                  <a:pt x="6096" y="606552"/>
                  <a:pt x="4861" y="710877"/>
                  <a:pt x="18288" y="813816"/>
                </a:cubicBezTo>
                <a:cubicBezTo>
                  <a:pt x="34940" y="941483"/>
                  <a:pt x="48799" y="893125"/>
                  <a:pt x="91440" y="978408"/>
                </a:cubicBezTo>
                <a:cubicBezTo>
                  <a:pt x="127028" y="1049585"/>
                  <a:pt x="92859" y="1024391"/>
                  <a:pt x="128016" y="1106424"/>
                </a:cubicBezTo>
                <a:cubicBezTo>
                  <a:pt x="136674" y="1126626"/>
                  <a:pt x="155665" y="1141203"/>
                  <a:pt x="164592" y="1161288"/>
                </a:cubicBezTo>
                <a:cubicBezTo>
                  <a:pt x="180250" y="1196520"/>
                  <a:pt x="188976" y="1234440"/>
                  <a:pt x="201168" y="1271016"/>
                </a:cubicBezTo>
                <a:cubicBezTo>
                  <a:pt x="245016" y="1402561"/>
                  <a:pt x="191817" y="1238288"/>
                  <a:pt x="237744" y="1399032"/>
                </a:cubicBezTo>
                <a:cubicBezTo>
                  <a:pt x="243040" y="1417568"/>
                  <a:pt x="249936" y="1435608"/>
                  <a:pt x="256032" y="1453896"/>
                </a:cubicBezTo>
                <a:cubicBezTo>
                  <a:pt x="262128" y="1545336"/>
                  <a:pt x="265201" y="1637028"/>
                  <a:pt x="274320" y="1728216"/>
                </a:cubicBezTo>
                <a:cubicBezTo>
                  <a:pt x="277413" y="1759145"/>
                  <a:pt x="289175" y="1788762"/>
                  <a:pt x="292608" y="1819656"/>
                </a:cubicBezTo>
                <a:cubicBezTo>
                  <a:pt x="301385" y="1898652"/>
                  <a:pt x="298500" y="1978891"/>
                  <a:pt x="310896" y="2057400"/>
                </a:cubicBezTo>
                <a:cubicBezTo>
                  <a:pt x="316909" y="2095483"/>
                  <a:pt x="347472" y="2167128"/>
                  <a:pt x="347472" y="2167128"/>
                </a:cubicBezTo>
                <a:cubicBezTo>
                  <a:pt x="353568" y="2404872"/>
                  <a:pt x="354961" y="2642783"/>
                  <a:pt x="365760" y="2880360"/>
                </a:cubicBezTo>
                <a:cubicBezTo>
                  <a:pt x="367171" y="2911412"/>
                  <a:pt x="379322" y="2941078"/>
                  <a:pt x="384048" y="2971800"/>
                </a:cubicBezTo>
                <a:cubicBezTo>
                  <a:pt x="391521" y="3020376"/>
                  <a:pt x="389404" y="3070688"/>
                  <a:pt x="402336" y="3118104"/>
                </a:cubicBezTo>
                <a:cubicBezTo>
                  <a:pt x="408119" y="3139309"/>
                  <a:pt x="429082" y="3153309"/>
                  <a:pt x="438912" y="3172968"/>
                </a:cubicBezTo>
                <a:cubicBezTo>
                  <a:pt x="447533" y="3190210"/>
                  <a:pt x="445158" y="3212779"/>
                  <a:pt x="457200" y="3227832"/>
                </a:cubicBezTo>
                <a:cubicBezTo>
                  <a:pt x="470930" y="3244995"/>
                  <a:pt x="494179" y="3251633"/>
                  <a:pt x="512064" y="3264408"/>
                </a:cubicBezTo>
                <a:cubicBezTo>
                  <a:pt x="718643" y="3411964"/>
                  <a:pt x="426542" y="3221647"/>
                  <a:pt x="694944" y="3355848"/>
                </a:cubicBezTo>
                <a:cubicBezTo>
                  <a:pt x="719328" y="3368040"/>
                  <a:pt x="743038" y="3381685"/>
                  <a:pt x="768096" y="3392424"/>
                </a:cubicBezTo>
                <a:cubicBezTo>
                  <a:pt x="785815" y="3400018"/>
                  <a:pt x="804424" y="3405416"/>
                  <a:pt x="822960" y="3410712"/>
                </a:cubicBezTo>
                <a:cubicBezTo>
                  <a:pt x="901011" y="3433012"/>
                  <a:pt x="902700" y="3428432"/>
                  <a:pt x="987552" y="3447288"/>
                </a:cubicBezTo>
                <a:cubicBezTo>
                  <a:pt x="1012088" y="3452740"/>
                  <a:pt x="1036127" y="3460310"/>
                  <a:pt x="1060704" y="3465576"/>
                </a:cubicBezTo>
                <a:cubicBezTo>
                  <a:pt x="1121491" y="3478602"/>
                  <a:pt x="1243584" y="3502152"/>
                  <a:pt x="1243584" y="3502152"/>
                </a:cubicBezTo>
                <a:cubicBezTo>
                  <a:pt x="1454748" y="3494610"/>
                  <a:pt x="1648583" y="3515202"/>
                  <a:pt x="1847088" y="3465576"/>
                </a:cubicBezTo>
                <a:cubicBezTo>
                  <a:pt x="1865790" y="3460901"/>
                  <a:pt x="1884710" y="3455909"/>
                  <a:pt x="1901952" y="3447288"/>
                </a:cubicBezTo>
                <a:cubicBezTo>
                  <a:pt x="1921611" y="3437458"/>
                  <a:pt x="1938528" y="3422904"/>
                  <a:pt x="1956816" y="3410712"/>
                </a:cubicBezTo>
                <a:cubicBezTo>
                  <a:pt x="1975309" y="3382973"/>
                  <a:pt x="2011680" y="3338842"/>
                  <a:pt x="2011680" y="3300984"/>
                </a:cubicBezTo>
                <a:cubicBezTo>
                  <a:pt x="2011680" y="2996718"/>
                  <a:pt x="2071813" y="2578761"/>
                  <a:pt x="1975104" y="2240280"/>
                </a:cubicBezTo>
                <a:cubicBezTo>
                  <a:pt x="1969808" y="2221744"/>
                  <a:pt x="1962912" y="2203704"/>
                  <a:pt x="1956816" y="2185416"/>
                </a:cubicBezTo>
                <a:cubicBezTo>
                  <a:pt x="1967720" y="1880099"/>
                  <a:pt x="1934898" y="1804928"/>
                  <a:pt x="1993392" y="1600200"/>
                </a:cubicBezTo>
                <a:cubicBezTo>
                  <a:pt x="1998688" y="1581664"/>
                  <a:pt x="2003059" y="1562578"/>
                  <a:pt x="2011680" y="1545336"/>
                </a:cubicBezTo>
                <a:cubicBezTo>
                  <a:pt x="2021510" y="1525677"/>
                  <a:pt x="2036064" y="1508760"/>
                  <a:pt x="2048256" y="1490472"/>
                </a:cubicBezTo>
                <a:cubicBezTo>
                  <a:pt x="2060340" y="1442135"/>
                  <a:pt x="2084832" y="1352432"/>
                  <a:pt x="2084832" y="1307592"/>
                </a:cubicBezTo>
                <a:cubicBezTo>
                  <a:pt x="2084832" y="1246328"/>
                  <a:pt x="2073702" y="1185556"/>
                  <a:pt x="2066544" y="1124712"/>
                </a:cubicBezTo>
                <a:cubicBezTo>
                  <a:pt x="2061508" y="1081902"/>
                  <a:pt x="2056710" y="1038964"/>
                  <a:pt x="2048256" y="996696"/>
                </a:cubicBezTo>
                <a:cubicBezTo>
                  <a:pt x="2044475" y="977793"/>
                  <a:pt x="2035264" y="960368"/>
                  <a:pt x="2029968" y="941832"/>
                </a:cubicBezTo>
                <a:cubicBezTo>
                  <a:pt x="1984041" y="781088"/>
                  <a:pt x="2037240" y="945361"/>
                  <a:pt x="1993392" y="813816"/>
                </a:cubicBezTo>
                <a:cubicBezTo>
                  <a:pt x="1999488" y="771144"/>
                  <a:pt x="2003226" y="728068"/>
                  <a:pt x="2011680" y="685800"/>
                </a:cubicBezTo>
                <a:cubicBezTo>
                  <a:pt x="2015461" y="666897"/>
                  <a:pt x="2029968" y="650213"/>
                  <a:pt x="2029968" y="630936"/>
                </a:cubicBezTo>
                <a:cubicBezTo>
                  <a:pt x="2029968" y="575734"/>
                  <a:pt x="2025068" y="519897"/>
                  <a:pt x="2011680" y="466344"/>
                </a:cubicBezTo>
                <a:cubicBezTo>
                  <a:pt x="1994064" y="395879"/>
                  <a:pt x="1969948" y="418046"/>
                  <a:pt x="1920240" y="393192"/>
                </a:cubicBezTo>
                <a:cubicBezTo>
                  <a:pt x="1900581" y="383362"/>
                  <a:pt x="1882261" y="370687"/>
                  <a:pt x="1865376" y="356616"/>
                </a:cubicBezTo>
                <a:cubicBezTo>
                  <a:pt x="1845507" y="340059"/>
                  <a:pt x="1827069" y="321621"/>
                  <a:pt x="1810512" y="301752"/>
                </a:cubicBezTo>
                <a:cubicBezTo>
                  <a:pt x="1796441" y="284867"/>
                  <a:pt x="1790821" y="260959"/>
                  <a:pt x="1773936" y="246888"/>
                </a:cubicBezTo>
                <a:cubicBezTo>
                  <a:pt x="1752993" y="229435"/>
                  <a:pt x="1724454" y="223838"/>
                  <a:pt x="1700784" y="210312"/>
                </a:cubicBezTo>
                <a:cubicBezTo>
                  <a:pt x="1681701" y="199407"/>
                  <a:pt x="1666005" y="182663"/>
                  <a:pt x="1645920" y="173736"/>
                </a:cubicBezTo>
                <a:cubicBezTo>
                  <a:pt x="1610688" y="158078"/>
                  <a:pt x="1572768" y="149352"/>
                  <a:pt x="1536192" y="137160"/>
                </a:cubicBezTo>
                <a:cubicBezTo>
                  <a:pt x="1517904" y="131064"/>
                  <a:pt x="1497368" y="129565"/>
                  <a:pt x="1481328" y="118872"/>
                </a:cubicBezTo>
                <a:lnTo>
                  <a:pt x="1426464" y="82296"/>
                </a:lnTo>
                <a:cubicBezTo>
                  <a:pt x="1386507" y="22360"/>
                  <a:pt x="1438656" y="18288"/>
                  <a:pt x="1371600" y="9144"/>
                </a:cubicBezTo>
                <a:close/>
              </a:path>
            </a:pathLst>
          </a:cu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a:t>
            </a:r>
            <a:r>
              <a:rPr lang="en-US" dirty="0" smtClean="0"/>
              <a:t>of basic categories</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609600" y="2057400"/>
            <a:ext cx="2892314" cy="3886200"/>
          </a:xfrm>
          <a:prstGeom prst="rect">
            <a:avLst/>
          </a:prstGeom>
          <a:noFill/>
          <a:ln w="9525">
            <a:noFill/>
            <a:miter lim="800000"/>
            <a:headEnd/>
            <a:tailEnd/>
          </a:ln>
        </p:spPr>
      </p:pic>
      <p:sp>
        <p:nvSpPr>
          <p:cNvPr id="6" name="TextBox 5"/>
          <p:cNvSpPr txBox="1"/>
          <p:nvPr/>
        </p:nvSpPr>
        <p:spPr>
          <a:xfrm>
            <a:off x="3581400" y="3505200"/>
            <a:ext cx="885179" cy="461665"/>
          </a:xfrm>
          <a:prstGeom prst="rect">
            <a:avLst/>
          </a:prstGeom>
          <a:noFill/>
        </p:spPr>
        <p:txBody>
          <a:bodyPr wrap="none" rtlCol="0">
            <a:spAutoFit/>
          </a:bodyPr>
          <a:lstStyle/>
          <a:p>
            <a:r>
              <a:rPr lang="en-US" sz="2400" b="1" dirty="0" smtClean="0"/>
              <a:t>DOG</a:t>
            </a:r>
            <a:endParaRPr lang="en-US" sz="2400" b="1" dirty="0"/>
          </a:p>
        </p:txBody>
      </p:sp>
      <p:sp>
        <p:nvSpPr>
          <p:cNvPr id="11" name="Right Arrow 10"/>
          <p:cNvSpPr/>
          <p:nvPr/>
        </p:nvSpPr>
        <p:spPr bwMode="auto">
          <a:xfrm>
            <a:off x="4495800" y="3581400"/>
            <a:ext cx="533400" cy="304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25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2" name="TextBox 11"/>
          <p:cNvSpPr txBox="1"/>
          <p:nvPr/>
        </p:nvSpPr>
        <p:spPr>
          <a:xfrm>
            <a:off x="5257800" y="2590800"/>
            <a:ext cx="1944763" cy="2677656"/>
          </a:xfrm>
          <a:prstGeom prst="rect">
            <a:avLst/>
          </a:prstGeom>
          <a:noFill/>
        </p:spPr>
        <p:txBody>
          <a:bodyPr wrap="none" rtlCol="0">
            <a:spAutoFit/>
          </a:bodyPr>
          <a:lstStyle/>
          <a:p>
            <a:r>
              <a:rPr lang="en-US" sz="2800" dirty="0" smtClean="0"/>
              <a:t>Has head</a:t>
            </a:r>
          </a:p>
          <a:p>
            <a:r>
              <a:rPr lang="en-US" sz="2800" dirty="0" smtClean="0"/>
              <a:t>Is animal</a:t>
            </a:r>
          </a:p>
          <a:p>
            <a:r>
              <a:rPr lang="en-US" sz="2800" dirty="0" smtClean="0"/>
              <a:t>Is furry</a:t>
            </a:r>
          </a:p>
          <a:p>
            <a:r>
              <a:rPr lang="en-US" sz="2800" dirty="0" smtClean="0"/>
              <a:t>Is small</a:t>
            </a:r>
          </a:p>
          <a:p>
            <a:r>
              <a:rPr lang="en-US" sz="2800" dirty="0" smtClean="0"/>
              <a:t>Can be pet</a:t>
            </a:r>
          </a:p>
          <a:p>
            <a:r>
              <a:rPr lang="en-US" sz="2800" dirty="0" smtClean="0"/>
              <a:t>Eats meat</a:t>
            </a:r>
            <a:endParaRPr lang="en-US" sz="2800" dirty="0"/>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basic categories</a:t>
            </a:r>
            <a:endParaRPr lang="en-US" dirty="0"/>
          </a:p>
        </p:txBody>
      </p:sp>
      <p:sp>
        <p:nvSpPr>
          <p:cNvPr id="3" name="Content Placeholder 2"/>
          <p:cNvSpPr>
            <a:spLocks noGrp="1"/>
          </p:cNvSpPr>
          <p:nvPr>
            <p:ph idx="1"/>
          </p:nvPr>
        </p:nvSpPr>
        <p:spPr/>
        <p:txBody>
          <a:bodyPr/>
          <a:lstStyle/>
          <a:p>
            <a:pPr>
              <a:buNone/>
            </a:pPr>
            <a:r>
              <a:rPr lang="en-US" sz="2800" dirty="0" smtClean="0"/>
              <a:t>They provide limited prediction and description</a:t>
            </a:r>
          </a:p>
        </p:txBody>
      </p:sp>
      <p:pic>
        <p:nvPicPr>
          <p:cNvPr id="4" name="Picture 3"/>
          <p:cNvPicPr>
            <a:picLocks noChangeAspect="1" noChangeArrowheads="1"/>
          </p:cNvPicPr>
          <p:nvPr/>
        </p:nvPicPr>
        <p:blipFill>
          <a:blip r:embed="rId3" cstate="print"/>
          <a:srcRect/>
          <a:stretch>
            <a:fillRect/>
          </a:stretch>
        </p:blipFill>
        <p:spPr bwMode="auto">
          <a:xfrm>
            <a:off x="1219200" y="2590800"/>
            <a:ext cx="2892314" cy="3886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15150" t="16081" r="31818" b="299"/>
          <a:stretch>
            <a:fillRect/>
          </a:stretch>
        </p:blipFill>
        <p:spPr bwMode="auto">
          <a:xfrm>
            <a:off x="5105400" y="2628167"/>
            <a:ext cx="2590800" cy="3848833"/>
          </a:xfrm>
          <a:prstGeom prst="rect">
            <a:avLst/>
          </a:prstGeom>
          <a:noFill/>
          <a:ln w="9525">
            <a:noFill/>
            <a:miter lim="800000"/>
            <a:headEnd/>
            <a:tailEnd/>
          </a:ln>
        </p:spPr>
      </p:pic>
      <p:sp>
        <p:nvSpPr>
          <p:cNvPr id="6" name="TextBox 5"/>
          <p:cNvSpPr txBox="1"/>
          <p:nvPr/>
        </p:nvSpPr>
        <p:spPr>
          <a:xfrm>
            <a:off x="2261349" y="2145268"/>
            <a:ext cx="885179" cy="461665"/>
          </a:xfrm>
          <a:prstGeom prst="rect">
            <a:avLst/>
          </a:prstGeom>
          <a:noFill/>
        </p:spPr>
        <p:txBody>
          <a:bodyPr wrap="none" rtlCol="0">
            <a:spAutoFit/>
          </a:bodyPr>
          <a:lstStyle/>
          <a:p>
            <a:r>
              <a:rPr lang="en-US" sz="2400" b="1" dirty="0" smtClean="0"/>
              <a:t>DOG</a:t>
            </a:r>
            <a:endParaRPr lang="en-US" sz="2400" b="1" dirty="0"/>
          </a:p>
        </p:txBody>
      </p:sp>
      <p:sp>
        <p:nvSpPr>
          <p:cNvPr id="7" name="TextBox 6"/>
          <p:cNvSpPr txBox="1"/>
          <p:nvPr/>
        </p:nvSpPr>
        <p:spPr>
          <a:xfrm>
            <a:off x="5943600" y="2145268"/>
            <a:ext cx="885179" cy="461665"/>
          </a:xfrm>
          <a:prstGeom prst="rect">
            <a:avLst/>
          </a:prstGeom>
          <a:noFill/>
        </p:spPr>
        <p:txBody>
          <a:bodyPr wrap="none" rtlCol="0">
            <a:spAutoFit/>
          </a:bodyPr>
          <a:lstStyle/>
          <a:p>
            <a:r>
              <a:rPr lang="en-US" sz="2400" b="1" dirty="0" smtClean="0"/>
              <a:t>DOG</a:t>
            </a:r>
            <a:endParaRPr lang="en-US" sz="2400" b="1" dirty="0"/>
          </a:p>
        </p:txBody>
      </p:sp>
      <p:sp>
        <p:nvSpPr>
          <p:cNvPr id="8" name="Equal 7"/>
          <p:cNvSpPr/>
          <p:nvPr/>
        </p:nvSpPr>
        <p:spPr bwMode="auto">
          <a:xfrm>
            <a:off x="4267200" y="4191000"/>
            <a:ext cx="685800" cy="457200"/>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77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 name="Rectangle 8"/>
          <p:cNvSpPr/>
          <p:nvPr/>
        </p:nvSpPr>
        <p:spPr>
          <a:xfrm>
            <a:off x="4332317" y="3513203"/>
            <a:ext cx="620683" cy="923330"/>
          </a:xfrm>
          <a:prstGeom prst="rect">
            <a:avLst/>
          </a:prstGeom>
          <a:noFill/>
        </p:spPr>
        <p:txBody>
          <a:bodyPr wrap="none" lIns="91440" tIns="45720" rIns="91440" bIns="45720">
            <a:spAutoFit/>
          </a:bodyPr>
          <a:lstStyle/>
          <a:p>
            <a:pPr algn="ctr"/>
            <a:r>
              <a:rPr lang="en-US" sz="5400" b="1" cap="none" spc="100" dirty="0" smtClean="0">
                <a:ln w="15875">
                  <a:solidFill>
                    <a:schemeClr val="tx1"/>
                  </a:solidFill>
                  <a:prstDash val="solid"/>
                </a:ln>
                <a:solidFill>
                  <a:schemeClr val="accent1"/>
                </a:solidFill>
              </a:rPr>
              <a:t>?</a:t>
            </a:r>
            <a:endParaRPr lang="en-US" sz="5400" b="1" cap="none" spc="100" dirty="0">
              <a:ln w="15875">
                <a:solidFill>
                  <a:schemeClr val="tx1"/>
                </a:solidFill>
                <a:prstDash val="solid"/>
              </a:ln>
              <a:solidFill>
                <a:schemeClr val="accent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44512" y="3352800"/>
            <a:ext cx="911225" cy="13716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3810000" y="3352800"/>
            <a:ext cx="1458912" cy="137160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b="11980"/>
          <a:stretch>
            <a:fillRect/>
          </a:stretch>
        </p:blipFill>
        <p:spPr bwMode="auto">
          <a:xfrm>
            <a:off x="1611312" y="3352800"/>
            <a:ext cx="2078038" cy="1371600"/>
          </a:xfrm>
          <a:prstGeom prst="rect">
            <a:avLst/>
          </a:prstGeom>
          <a:noFill/>
          <a:ln w="9525">
            <a:no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6945312" y="3352800"/>
            <a:ext cx="1414463" cy="1371600"/>
          </a:xfrm>
          <a:prstGeom prst="rect">
            <a:avLst/>
          </a:prstGeom>
          <a:noFill/>
          <a:ln w="9525">
            <a:noFill/>
            <a:miter lim="800000"/>
            <a:headEnd/>
            <a:tailEnd/>
          </a:ln>
        </p:spPr>
      </p:pic>
      <p:sp>
        <p:nvSpPr>
          <p:cNvPr id="8" name="Right Arrow 7"/>
          <p:cNvSpPr/>
          <p:nvPr/>
        </p:nvSpPr>
        <p:spPr>
          <a:xfrm>
            <a:off x="5497512" y="36576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12"/>
          <p:cNvSpPr txBox="1">
            <a:spLocks noChangeArrowheads="1"/>
          </p:cNvSpPr>
          <p:nvPr/>
        </p:nvSpPr>
        <p:spPr bwMode="auto">
          <a:xfrm>
            <a:off x="685800" y="4800600"/>
            <a:ext cx="544512" cy="369888"/>
          </a:xfrm>
          <a:prstGeom prst="rect">
            <a:avLst/>
          </a:prstGeom>
          <a:noFill/>
          <a:ln w="9525">
            <a:noFill/>
            <a:miter lim="800000"/>
            <a:headEnd/>
            <a:tailEnd/>
          </a:ln>
        </p:spPr>
        <p:txBody>
          <a:bodyPr wrap="none">
            <a:spAutoFit/>
          </a:bodyPr>
          <a:lstStyle/>
          <a:p>
            <a:r>
              <a:rPr lang="en-US"/>
              <a:t>Cat</a:t>
            </a:r>
          </a:p>
        </p:txBody>
      </p:sp>
      <p:sp>
        <p:nvSpPr>
          <p:cNvPr id="10" name="TextBox 13"/>
          <p:cNvSpPr txBox="1">
            <a:spLocks noChangeArrowheads="1"/>
          </p:cNvSpPr>
          <p:nvPr/>
        </p:nvSpPr>
        <p:spPr bwMode="auto">
          <a:xfrm>
            <a:off x="2144712" y="4764088"/>
            <a:ext cx="800100" cy="369887"/>
          </a:xfrm>
          <a:prstGeom prst="rect">
            <a:avLst/>
          </a:prstGeom>
          <a:noFill/>
          <a:ln w="9525">
            <a:noFill/>
            <a:miter lim="800000"/>
            <a:headEnd/>
            <a:tailEnd/>
          </a:ln>
        </p:spPr>
        <p:txBody>
          <a:bodyPr wrap="none">
            <a:spAutoFit/>
          </a:bodyPr>
          <a:lstStyle/>
          <a:p>
            <a:r>
              <a:rPr lang="en-US"/>
              <a:t>Horse</a:t>
            </a:r>
          </a:p>
        </p:txBody>
      </p:sp>
      <p:sp>
        <p:nvSpPr>
          <p:cNvPr id="11" name="TextBox 14"/>
          <p:cNvSpPr txBox="1">
            <a:spLocks noChangeArrowheads="1"/>
          </p:cNvSpPr>
          <p:nvPr/>
        </p:nvSpPr>
        <p:spPr bwMode="auto">
          <a:xfrm>
            <a:off x="4049712" y="4772025"/>
            <a:ext cx="608013" cy="369888"/>
          </a:xfrm>
          <a:prstGeom prst="rect">
            <a:avLst/>
          </a:prstGeom>
          <a:noFill/>
          <a:ln w="9525">
            <a:noFill/>
            <a:miter lim="800000"/>
            <a:headEnd/>
            <a:tailEnd/>
          </a:ln>
        </p:spPr>
        <p:txBody>
          <a:bodyPr wrap="none">
            <a:spAutoFit/>
          </a:bodyPr>
          <a:lstStyle/>
          <a:p>
            <a:r>
              <a:rPr lang="en-US"/>
              <a:t>Dog</a:t>
            </a:r>
          </a:p>
        </p:txBody>
      </p:sp>
      <p:sp>
        <p:nvSpPr>
          <p:cNvPr id="12" name="TextBox 11"/>
          <p:cNvSpPr txBox="1">
            <a:spLocks noChangeArrowheads="1"/>
          </p:cNvSpPr>
          <p:nvPr/>
        </p:nvSpPr>
        <p:spPr bwMode="auto">
          <a:xfrm>
            <a:off x="7233699" y="4724400"/>
            <a:ext cx="843501" cy="523220"/>
          </a:xfrm>
          <a:prstGeom prst="rect">
            <a:avLst/>
          </a:prstGeom>
          <a:noFill/>
          <a:ln w="9525">
            <a:noFill/>
            <a:miter lim="800000"/>
            <a:headEnd/>
            <a:tailEnd/>
          </a:ln>
        </p:spPr>
        <p:txBody>
          <a:bodyPr wrap="none">
            <a:spAutoFit/>
          </a:bodyPr>
          <a:lstStyle/>
          <a:p>
            <a:r>
              <a:rPr lang="en-US" sz="2800" b="1" dirty="0">
                <a:solidFill>
                  <a:srgbClr val="FF0000"/>
                </a:solidFill>
              </a:rPr>
              <a:t>???</a:t>
            </a:r>
          </a:p>
        </p:txBody>
      </p:sp>
      <p:sp>
        <p:nvSpPr>
          <p:cNvPr id="13" name="TextBox 17"/>
          <p:cNvSpPr txBox="1">
            <a:spLocks noChangeArrowheads="1"/>
          </p:cNvSpPr>
          <p:nvPr/>
        </p:nvSpPr>
        <p:spPr bwMode="auto">
          <a:xfrm>
            <a:off x="1639887" y="2819400"/>
            <a:ext cx="2409825" cy="461963"/>
          </a:xfrm>
          <a:prstGeom prst="rect">
            <a:avLst/>
          </a:prstGeom>
          <a:noFill/>
          <a:ln w="9525">
            <a:noFill/>
            <a:miter lim="800000"/>
            <a:headEnd/>
            <a:tailEnd/>
          </a:ln>
        </p:spPr>
        <p:txBody>
          <a:bodyPr wrap="none">
            <a:spAutoFit/>
          </a:bodyPr>
          <a:lstStyle/>
          <a:p>
            <a:r>
              <a:rPr lang="en-US" sz="2400"/>
              <a:t>Familiar Objects</a:t>
            </a:r>
          </a:p>
        </p:txBody>
      </p:sp>
      <p:sp>
        <p:nvSpPr>
          <p:cNvPr id="14" name="TextBox 18"/>
          <p:cNvSpPr txBox="1">
            <a:spLocks noChangeArrowheads="1"/>
          </p:cNvSpPr>
          <p:nvPr/>
        </p:nvSpPr>
        <p:spPr bwMode="auto">
          <a:xfrm>
            <a:off x="6640512" y="2822575"/>
            <a:ext cx="1859805" cy="461665"/>
          </a:xfrm>
          <a:prstGeom prst="rect">
            <a:avLst/>
          </a:prstGeom>
          <a:noFill/>
          <a:ln w="9525">
            <a:noFill/>
            <a:miter lim="800000"/>
            <a:headEnd/>
            <a:tailEnd/>
          </a:ln>
        </p:spPr>
        <p:txBody>
          <a:bodyPr wrap="none">
            <a:spAutoFit/>
          </a:bodyPr>
          <a:lstStyle/>
          <a:p>
            <a:r>
              <a:rPr lang="en-US" sz="2400" b="1" dirty="0">
                <a:solidFill>
                  <a:srgbClr val="FF0000"/>
                </a:solidFill>
              </a:rPr>
              <a:t>New Object</a:t>
            </a:r>
          </a:p>
        </p:txBody>
      </p:sp>
      <p:sp>
        <p:nvSpPr>
          <p:cNvPr id="15" name="Title 1"/>
          <p:cNvSpPr>
            <a:spLocks noGrp="1"/>
          </p:cNvSpPr>
          <p:nvPr>
            <p:ph type="title"/>
          </p:nvPr>
        </p:nvSpPr>
        <p:spPr>
          <a:xfrm>
            <a:off x="304800" y="60325"/>
            <a:ext cx="8458200" cy="1082675"/>
          </a:xfrm>
        </p:spPr>
        <p:txBody>
          <a:bodyPr/>
          <a:lstStyle/>
          <a:p>
            <a:r>
              <a:rPr lang="en-US" dirty="0" smtClean="0"/>
              <a:t>Limitations of basic categories</a:t>
            </a:r>
            <a:endParaRPr lang="en-US" dirty="0"/>
          </a:p>
        </p:txBody>
      </p:sp>
      <p:sp>
        <p:nvSpPr>
          <p:cNvPr id="16" name="Content Placeholder 2"/>
          <p:cNvSpPr>
            <a:spLocks noGrp="1"/>
          </p:cNvSpPr>
          <p:nvPr>
            <p:ph idx="1"/>
          </p:nvPr>
        </p:nvSpPr>
        <p:spPr>
          <a:xfrm>
            <a:off x="347663" y="1295400"/>
            <a:ext cx="8567737" cy="1447800"/>
          </a:xfrm>
        </p:spPr>
        <p:txBody>
          <a:bodyPr/>
          <a:lstStyle/>
          <a:p>
            <a:pPr>
              <a:buNone/>
            </a:pPr>
            <a:r>
              <a:rPr lang="en-US" sz="2800" dirty="0" smtClean="0"/>
              <a:t>They do not apply to objects from novel categories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304800" y="60325"/>
            <a:ext cx="8458200" cy="1082675"/>
          </a:xfrm>
        </p:spPr>
        <p:txBody>
          <a:bodyPr/>
          <a:lstStyle/>
          <a:p>
            <a:r>
              <a:rPr lang="en-US" dirty="0" smtClean="0"/>
              <a:t>Limitations of basic categories</a:t>
            </a:r>
            <a:endParaRPr lang="en-US" dirty="0"/>
          </a:p>
        </p:txBody>
      </p:sp>
      <p:sp>
        <p:nvSpPr>
          <p:cNvPr id="16" name="Content Placeholder 2"/>
          <p:cNvSpPr>
            <a:spLocks noGrp="1"/>
          </p:cNvSpPr>
          <p:nvPr>
            <p:ph idx="1"/>
          </p:nvPr>
        </p:nvSpPr>
        <p:spPr>
          <a:xfrm>
            <a:off x="347663" y="1295400"/>
            <a:ext cx="8415337" cy="1447800"/>
          </a:xfrm>
        </p:spPr>
        <p:txBody>
          <a:bodyPr/>
          <a:lstStyle/>
          <a:p>
            <a:pPr>
              <a:buNone/>
            </a:pPr>
            <a:r>
              <a:rPr lang="en-US" sz="2800" dirty="0" smtClean="0"/>
              <a:t>They do not make it easier to learn new categories</a:t>
            </a:r>
          </a:p>
        </p:txBody>
      </p:sp>
      <p:grpSp>
        <p:nvGrpSpPr>
          <p:cNvPr id="17" name="Group 36"/>
          <p:cNvGrpSpPr/>
          <p:nvPr/>
        </p:nvGrpSpPr>
        <p:grpSpPr>
          <a:xfrm>
            <a:off x="76200" y="1981200"/>
            <a:ext cx="2514600" cy="2362200"/>
            <a:chOff x="990600" y="3048000"/>
            <a:chExt cx="2514600" cy="2362200"/>
          </a:xfrm>
        </p:grpSpPr>
        <p:sp>
          <p:nvSpPr>
            <p:cNvPr id="18" name="Rectangle 17"/>
            <p:cNvSpPr/>
            <p:nvPr/>
          </p:nvSpPr>
          <p:spPr>
            <a:xfrm>
              <a:off x="990600" y="3048000"/>
              <a:ext cx="25146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9" name="Picture 4" descr="http://www.news.cornell.edu/stories/Sept05/dog.jpg"/>
            <p:cNvPicPr>
              <a:picLocks noChangeAspect="1" noChangeArrowheads="1"/>
            </p:cNvPicPr>
            <p:nvPr/>
          </p:nvPicPr>
          <p:blipFill>
            <a:blip r:embed="rId2" cstate="print"/>
            <a:srcRect/>
            <a:stretch>
              <a:fillRect/>
            </a:stretch>
          </p:blipFill>
          <p:spPr bwMode="auto">
            <a:xfrm>
              <a:off x="1861318" y="3352800"/>
              <a:ext cx="729482" cy="685800"/>
            </a:xfrm>
            <a:prstGeom prst="rect">
              <a:avLst/>
            </a:prstGeom>
            <a:noFill/>
            <a:ln w="38100">
              <a:solidFill>
                <a:srgbClr val="00B050"/>
              </a:solidFill>
            </a:ln>
          </p:spPr>
        </p:pic>
        <p:pic>
          <p:nvPicPr>
            <p:cNvPr id="20" name="Picture 19" descr="http://www.i-love-dogs.com/dog-breeds/images/Cairn-Terrier.jpg"/>
            <p:cNvPicPr>
              <a:picLocks noChangeAspect="1" noChangeArrowheads="1"/>
            </p:cNvPicPr>
            <p:nvPr/>
          </p:nvPicPr>
          <p:blipFill>
            <a:blip r:embed="rId3" cstate="print"/>
            <a:srcRect/>
            <a:stretch>
              <a:fillRect/>
            </a:stretch>
          </p:blipFill>
          <p:spPr bwMode="auto">
            <a:xfrm>
              <a:off x="2743200" y="3581400"/>
              <a:ext cx="643890" cy="762000"/>
            </a:xfrm>
            <a:prstGeom prst="rect">
              <a:avLst/>
            </a:prstGeom>
            <a:noFill/>
            <a:ln w="38100">
              <a:solidFill>
                <a:srgbClr val="00B050"/>
              </a:solidFill>
            </a:ln>
          </p:spPr>
        </p:pic>
        <p:pic>
          <p:nvPicPr>
            <p:cNvPr id="21" name="Picture 2" descr="http://z.about.com/d/cameras/1/0/v/2/sadDog.jpg"/>
            <p:cNvPicPr>
              <a:picLocks noChangeAspect="1" noChangeArrowheads="1"/>
            </p:cNvPicPr>
            <p:nvPr/>
          </p:nvPicPr>
          <p:blipFill>
            <a:blip r:embed="rId4" cstate="print"/>
            <a:srcRect l="3556" t="2667" r="25334" b="1333"/>
            <a:stretch>
              <a:fillRect/>
            </a:stretch>
          </p:blipFill>
          <p:spPr bwMode="auto">
            <a:xfrm>
              <a:off x="1066800" y="3200400"/>
              <a:ext cx="677333" cy="1219200"/>
            </a:xfrm>
            <a:prstGeom prst="rect">
              <a:avLst/>
            </a:prstGeom>
            <a:noFill/>
            <a:ln w="38100">
              <a:solidFill>
                <a:srgbClr val="00B050"/>
              </a:solidFill>
            </a:ln>
          </p:spPr>
        </p:pic>
        <p:pic>
          <p:nvPicPr>
            <p:cNvPr id="22" name="Picture 21" descr="http://bodybydesign.files.wordpress.com/2007/07/ground-zero.jpg"/>
            <p:cNvPicPr>
              <a:picLocks noChangeAspect="1" noChangeArrowheads="1"/>
            </p:cNvPicPr>
            <p:nvPr/>
          </p:nvPicPr>
          <p:blipFill>
            <a:blip r:embed="rId5" cstate="print"/>
            <a:srcRect t="75000" r="77500"/>
            <a:stretch>
              <a:fillRect/>
            </a:stretch>
          </p:blipFill>
          <p:spPr bwMode="auto">
            <a:xfrm>
              <a:off x="1066800" y="4648200"/>
              <a:ext cx="609600" cy="508000"/>
            </a:xfrm>
            <a:prstGeom prst="rect">
              <a:avLst/>
            </a:prstGeom>
            <a:noFill/>
            <a:ln w="38100">
              <a:solidFill>
                <a:srgbClr val="FF0000"/>
              </a:solidFill>
            </a:ln>
          </p:spPr>
        </p:pic>
        <p:pic>
          <p:nvPicPr>
            <p:cNvPr id="23" name="Picture 10" descr="http://tbn0.google.com/images?q=tbn:RBGFTXqFUNjqAM:http://scienceblogs.com/bushwells/upload/2006/07/IcePlantOrgy.JPG">
              <a:hlinkClick r:id="rId6"/>
            </p:cNvPr>
            <p:cNvPicPr>
              <a:picLocks noChangeAspect="1" noChangeArrowheads="1"/>
            </p:cNvPicPr>
            <p:nvPr/>
          </p:nvPicPr>
          <p:blipFill>
            <a:blip r:embed="rId7" cstate="print"/>
            <a:srcRect/>
            <a:stretch>
              <a:fillRect/>
            </a:stretch>
          </p:blipFill>
          <p:spPr bwMode="auto">
            <a:xfrm>
              <a:off x="1905000" y="4724400"/>
              <a:ext cx="720698" cy="542926"/>
            </a:xfrm>
            <a:prstGeom prst="rect">
              <a:avLst/>
            </a:prstGeom>
            <a:noFill/>
            <a:ln w="38100">
              <a:solidFill>
                <a:srgbClr val="FF0000"/>
              </a:solidFill>
            </a:ln>
          </p:spPr>
        </p:pic>
        <p:pic>
          <p:nvPicPr>
            <p:cNvPr id="24" name="Picture 12" descr="http://www.bmgen.com/sco_mug/mug_001.jpg"/>
            <p:cNvPicPr>
              <a:picLocks noChangeAspect="1" noChangeArrowheads="1"/>
            </p:cNvPicPr>
            <p:nvPr/>
          </p:nvPicPr>
          <p:blipFill>
            <a:blip r:embed="rId8" cstate="print"/>
            <a:srcRect t="28750" r="58333" b="46250"/>
            <a:stretch>
              <a:fillRect/>
            </a:stretch>
          </p:blipFill>
          <p:spPr bwMode="auto">
            <a:xfrm>
              <a:off x="2743200" y="4648200"/>
              <a:ext cx="571500" cy="457200"/>
            </a:xfrm>
            <a:prstGeom prst="rect">
              <a:avLst/>
            </a:prstGeom>
            <a:noFill/>
            <a:ln w="38100">
              <a:solidFill>
                <a:srgbClr val="FF0000"/>
              </a:solidFill>
            </a:ln>
          </p:spPr>
        </p:pic>
      </p:grpSp>
      <p:sp>
        <p:nvSpPr>
          <p:cNvPr id="48" name="Right Arrow 47"/>
          <p:cNvSpPr/>
          <p:nvPr/>
        </p:nvSpPr>
        <p:spPr bwMode="auto">
          <a:xfrm>
            <a:off x="2667000" y="2971800"/>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49" name="Right Arrow 48"/>
          <p:cNvSpPr/>
          <p:nvPr/>
        </p:nvSpPr>
        <p:spPr bwMode="auto">
          <a:xfrm>
            <a:off x="5105400" y="2971800"/>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54" name="Right Arrow 53"/>
          <p:cNvSpPr/>
          <p:nvPr/>
        </p:nvSpPr>
        <p:spPr bwMode="auto">
          <a:xfrm>
            <a:off x="7162800" y="297626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55" name="Rectangle 54"/>
          <p:cNvSpPr/>
          <p:nvPr/>
        </p:nvSpPr>
        <p:spPr>
          <a:xfrm>
            <a:off x="7412123" y="2738735"/>
            <a:ext cx="1579477"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2"/>
                </a:solidFill>
                <a:effectLst>
                  <a:reflection blurRad="12700" stA="50000" endPos="50000" dist="5000" dir="5400000" sy="-100000" rotWithShape="0"/>
                </a:effectLst>
              </a:rPr>
              <a:t>  Dog</a:t>
            </a: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p>
          <a:p>
            <a:pPr algn="ctr"/>
            <a:endPar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b="1" cap="all" spc="0" dirty="0" smtClean="0">
                <a:ln w="0"/>
                <a:solidFill>
                  <a:srgbClr val="FF0000"/>
                </a:solidFill>
                <a:effectLst>
                  <a:reflection blurRad="12700" stA="50000" endPos="50000" dist="5000" dir="5400000" sy="-100000" rotWithShape="0"/>
                </a:effectLst>
              </a:rPr>
              <a:t>  Not Dog</a:t>
            </a:r>
            <a:endParaRPr lang="en-US" b="1" cap="all" spc="0" dirty="0">
              <a:ln w="0"/>
              <a:effectLst>
                <a:reflection blurRad="12700" stA="50000" endPos="50000" dist="5000" dir="5400000" sy="-100000" rotWithShape="0"/>
              </a:effectLst>
            </a:endParaRPr>
          </a:p>
        </p:txBody>
      </p:sp>
      <p:sp>
        <p:nvSpPr>
          <p:cNvPr id="56" name="Rectangle 55"/>
          <p:cNvSpPr/>
          <p:nvPr/>
        </p:nvSpPr>
        <p:spPr>
          <a:xfrm>
            <a:off x="7620000" y="1985665"/>
            <a:ext cx="12192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77826" name="Picture 2" descr="http://scienceblogs.com/clock/upload/2006/06/zebra%20lion.jpeg"/>
          <p:cNvPicPr>
            <a:picLocks noChangeAspect="1" noChangeArrowheads="1"/>
          </p:cNvPicPr>
          <p:nvPr/>
        </p:nvPicPr>
        <p:blipFill>
          <a:blip r:embed="rId9" cstate="print"/>
          <a:srcRect b="33127"/>
          <a:stretch>
            <a:fillRect/>
          </a:stretch>
        </p:blipFill>
        <p:spPr bwMode="auto">
          <a:xfrm>
            <a:off x="609600" y="4572000"/>
            <a:ext cx="1600200" cy="771525"/>
          </a:xfrm>
          <a:prstGeom prst="rect">
            <a:avLst/>
          </a:prstGeom>
          <a:noFill/>
          <a:ln w="38100">
            <a:noFill/>
          </a:ln>
        </p:spPr>
      </p:pic>
      <p:pic>
        <p:nvPicPr>
          <p:cNvPr id="77828" name="Picture 4" descr="Zebra 1"/>
          <p:cNvPicPr>
            <a:picLocks noChangeAspect="1" noChangeArrowheads="1"/>
          </p:cNvPicPr>
          <p:nvPr/>
        </p:nvPicPr>
        <p:blipFill>
          <a:blip r:embed="rId10" cstate="print"/>
          <a:srcRect l="50000" t="23958" r="5469" b="14583"/>
          <a:stretch>
            <a:fillRect/>
          </a:stretch>
        </p:blipFill>
        <p:spPr bwMode="auto">
          <a:xfrm>
            <a:off x="990600" y="5257800"/>
            <a:ext cx="662552" cy="685800"/>
          </a:xfrm>
          <a:prstGeom prst="rect">
            <a:avLst/>
          </a:prstGeom>
          <a:noFill/>
          <a:ln w="38100">
            <a:solidFill>
              <a:srgbClr val="00B050"/>
            </a:solidFill>
          </a:ln>
        </p:spPr>
      </p:pic>
      <p:pic>
        <p:nvPicPr>
          <p:cNvPr id="57" name="Picture 56" descr="http://bodybydesign.files.wordpress.com/2007/07/ground-zero.jpg"/>
          <p:cNvPicPr>
            <a:picLocks noChangeAspect="1" noChangeArrowheads="1"/>
          </p:cNvPicPr>
          <p:nvPr/>
        </p:nvPicPr>
        <p:blipFill>
          <a:blip r:embed="rId5" cstate="print"/>
          <a:srcRect t="75000" r="77500"/>
          <a:stretch>
            <a:fillRect/>
          </a:stretch>
        </p:blipFill>
        <p:spPr bwMode="auto">
          <a:xfrm>
            <a:off x="228600" y="6096000"/>
            <a:ext cx="609600" cy="508000"/>
          </a:xfrm>
          <a:prstGeom prst="rect">
            <a:avLst/>
          </a:prstGeom>
          <a:noFill/>
          <a:ln w="38100">
            <a:solidFill>
              <a:srgbClr val="FF0000"/>
            </a:solidFill>
          </a:ln>
        </p:spPr>
      </p:pic>
      <p:pic>
        <p:nvPicPr>
          <p:cNvPr id="58" name="Picture 10" descr="http://tbn0.google.com/images?q=tbn:RBGFTXqFUNjqAM:http://scienceblogs.com/bushwells/upload/2006/07/IcePlantOrgy.JPG">
            <a:hlinkClick r:id="rId6"/>
          </p:cNvPr>
          <p:cNvPicPr>
            <a:picLocks noChangeAspect="1" noChangeArrowheads="1"/>
          </p:cNvPicPr>
          <p:nvPr/>
        </p:nvPicPr>
        <p:blipFill>
          <a:blip r:embed="rId7" cstate="print"/>
          <a:srcRect/>
          <a:stretch>
            <a:fillRect/>
          </a:stretch>
        </p:blipFill>
        <p:spPr bwMode="auto">
          <a:xfrm>
            <a:off x="1066800" y="6172200"/>
            <a:ext cx="720698" cy="542926"/>
          </a:xfrm>
          <a:prstGeom prst="rect">
            <a:avLst/>
          </a:prstGeom>
          <a:noFill/>
          <a:ln w="38100">
            <a:solidFill>
              <a:srgbClr val="FF0000"/>
            </a:solidFill>
          </a:ln>
        </p:spPr>
      </p:pic>
      <p:pic>
        <p:nvPicPr>
          <p:cNvPr id="59" name="Picture 12" descr="http://www.bmgen.com/sco_mug/mug_001.jpg"/>
          <p:cNvPicPr>
            <a:picLocks noChangeAspect="1" noChangeArrowheads="1"/>
          </p:cNvPicPr>
          <p:nvPr/>
        </p:nvPicPr>
        <p:blipFill>
          <a:blip r:embed="rId8" cstate="print"/>
          <a:srcRect t="28750" r="58333" b="46250"/>
          <a:stretch>
            <a:fillRect/>
          </a:stretch>
        </p:blipFill>
        <p:spPr bwMode="auto">
          <a:xfrm>
            <a:off x="1905000" y="6096000"/>
            <a:ext cx="571500" cy="457200"/>
          </a:xfrm>
          <a:prstGeom prst="rect">
            <a:avLst/>
          </a:prstGeom>
          <a:noFill/>
          <a:ln w="38100">
            <a:solidFill>
              <a:srgbClr val="FF0000"/>
            </a:solidFill>
          </a:ln>
        </p:spPr>
      </p:pic>
      <p:sp>
        <p:nvSpPr>
          <p:cNvPr id="68" name="Rectangle 67"/>
          <p:cNvSpPr/>
          <p:nvPr/>
        </p:nvSpPr>
        <p:spPr>
          <a:xfrm>
            <a:off x="60960" y="4465320"/>
            <a:ext cx="25146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2" name="Right Arrow 91"/>
          <p:cNvSpPr/>
          <p:nvPr/>
        </p:nvSpPr>
        <p:spPr bwMode="auto">
          <a:xfrm>
            <a:off x="2667000" y="545145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3" name="Right Arrow 92"/>
          <p:cNvSpPr/>
          <p:nvPr/>
        </p:nvSpPr>
        <p:spPr bwMode="auto">
          <a:xfrm>
            <a:off x="5105400" y="545145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4" name="Right Arrow 93"/>
          <p:cNvSpPr/>
          <p:nvPr/>
        </p:nvSpPr>
        <p:spPr bwMode="auto">
          <a:xfrm>
            <a:off x="7162800" y="5455920"/>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5" name="Rectangle 94"/>
          <p:cNvSpPr/>
          <p:nvPr/>
        </p:nvSpPr>
        <p:spPr>
          <a:xfrm>
            <a:off x="7412123" y="5218390"/>
            <a:ext cx="1579477"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2"/>
                </a:solidFill>
                <a:effectLst>
                  <a:reflection blurRad="12700" stA="50000" endPos="50000" dist="5000" dir="5400000" sy="-100000" rotWithShape="0"/>
                </a:effectLst>
              </a:rPr>
              <a:t>  zebra</a:t>
            </a: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p>
          <a:p>
            <a:pPr algn="ctr"/>
            <a:endPar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b="1" cap="all" spc="0" dirty="0" smtClean="0">
                <a:ln w="0"/>
                <a:solidFill>
                  <a:srgbClr val="FF0000"/>
                </a:solidFill>
                <a:effectLst>
                  <a:reflection blurRad="12700" stA="50000" endPos="50000" dist="5000" dir="5400000" sy="-100000" rotWithShape="0"/>
                </a:effectLst>
              </a:rPr>
              <a:t>  Not zebra</a:t>
            </a:r>
            <a:endParaRPr lang="en-US" b="1" cap="all" spc="0" dirty="0">
              <a:ln w="0"/>
              <a:effectLst>
                <a:reflection blurRad="12700" stA="50000" endPos="50000" dist="5000" dir="5400000" sy="-100000" rotWithShape="0"/>
              </a:effectLst>
            </a:endParaRPr>
          </a:p>
        </p:txBody>
      </p:sp>
      <p:sp>
        <p:nvSpPr>
          <p:cNvPr id="96" name="Rectangle 95"/>
          <p:cNvSpPr/>
          <p:nvPr/>
        </p:nvSpPr>
        <p:spPr>
          <a:xfrm>
            <a:off x="7620000" y="4465320"/>
            <a:ext cx="12192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Rectangle 96"/>
          <p:cNvSpPr/>
          <p:nvPr/>
        </p:nvSpPr>
        <p:spPr bwMode="auto">
          <a:xfrm>
            <a:off x="1371600" y="4572000"/>
            <a:ext cx="838200" cy="762000"/>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8" name="Rounded Rectangle 97"/>
          <p:cNvSpPr/>
          <p:nvPr/>
        </p:nvSpPr>
        <p:spPr bwMode="auto">
          <a:xfrm>
            <a:off x="3200400" y="2651760"/>
            <a:ext cx="1752600" cy="1066800"/>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Appearance</a:t>
            </a:r>
            <a:r>
              <a:rPr kumimoji="0" lang="en-US" sz="1800" b="1" i="0" u="none" strike="noStrike" cap="none" normalizeH="0" dirty="0" smtClean="0">
                <a:ln>
                  <a:noFill/>
                </a:ln>
                <a:solidFill>
                  <a:schemeClr val="tx1"/>
                </a:solidFill>
                <a:effectLst/>
                <a:latin typeface="Arial" charset="0"/>
              </a:rPr>
              <a:t> </a:t>
            </a:r>
            <a:r>
              <a:rPr kumimoji="0" lang="en-US" sz="1800" b="1" i="0" u="none" strike="noStrike" cap="none" normalizeH="0" baseline="0" dirty="0" smtClean="0">
                <a:ln>
                  <a:noFill/>
                </a:ln>
                <a:solidFill>
                  <a:schemeClr val="tx1"/>
                </a:solidFill>
                <a:effectLst/>
                <a:latin typeface="Arial" charset="0"/>
              </a:rPr>
              <a:t>Features</a:t>
            </a:r>
          </a:p>
        </p:txBody>
      </p:sp>
      <p:sp>
        <p:nvSpPr>
          <p:cNvPr id="99" name="Rounded Rectangle 98"/>
          <p:cNvSpPr/>
          <p:nvPr/>
        </p:nvSpPr>
        <p:spPr bwMode="auto">
          <a:xfrm>
            <a:off x="3200400" y="5105400"/>
            <a:ext cx="1752600" cy="1066800"/>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Appearance</a:t>
            </a:r>
            <a:r>
              <a:rPr kumimoji="0" lang="en-US" sz="1800" b="1" i="0" u="none" strike="noStrike" cap="none" normalizeH="0" dirty="0" smtClean="0">
                <a:ln>
                  <a:noFill/>
                </a:ln>
                <a:solidFill>
                  <a:schemeClr val="tx1"/>
                </a:solidFill>
                <a:effectLst/>
                <a:latin typeface="Arial" charset="0"/>
              </a:rPr>
              <a:t> </a:t>
            </a:r>
            <a:r>
              <a:rPr kumimoji="0" lang="en-US" sz="1800" b="1" i="0" u="none" strike="noStrike" cap="none" normalizeH="0" baseline="0" dirty="0" smtClean="0">
                <a:ln>
                  <a:noFill/>
                </a:ln>
                <a:solidFill>
                  <a:schemeClr val="tx1"/>
                </a:solidFill>
                <a:effectLst/>
                <a:latin typeface="Arial" charset="0"/>
              </a:rPr>
              <a:t>Features</a:t>
            </a:r>
          </a:p>
        </p:txBody>
      </p:sp>
      <p:sp>
        <p:nvSpPr>
          <p:cNvPr id="100" name="Rounded Rectangle 99"/>
          <p:cNvSpPr/>
          <p:nvPr/>
        </p:nvSpPr>
        <p:spPr bwMode="auto">
          <a:xfrm>
            <a:off x="5608320" y="2636520"/>
            <a:ext cx="1447800" cy="1066800"/>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Dog</a:t>
            </a:r>
          </a:p>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Classifier</a:t>
            </a:r>
            <a:endParaRPr kumimoji="0" lang="en-US" sz="1800" b="1" i="0" u="none" strike="noStrike" cap="none" normalizeH="0" baseline="0" dirty="0" smtClean="0">
              <a:ln>
                <a:noFill/>
              </a:ln>
              <a:solidFill>
                <a:schemeClr val="tx1"/>
              </a:solidFill>
              <a:effectLst/>
              <a:latin typeface="Arial" charset="0"/>
            </a:endParaRPr>
          </a:p>
        </p:txBody>
      </p:sp>
      <p:sp>
        <p:nvSpPr>
          <p:cNvPr id="101" name="Rounded Rectangle 100"/>
          <p:cNvSpPr/>
          <p:nvPr/>
        </p:nvSpPr>
        <p:spPr bwMode="auto">
          <a:xfrm>
            <a:off x="5562600" y="5105400"/>
            <a:ext cx="1447800" cy="1066800"/>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Zebra</a:t>
            </a:r>
          </a:p>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Classifier</a:t>
            </a:r>
            <a:endParaRPr kumimoji="0" lang="en-US"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Category-based representation</a:t>
            </a:r>
            <a:endParaRPr lang="en-US" dirty="0"/>
          </a:p>
        </p:txBody>
      </p:sp>
      <p:sp>
        <p:nvSpPr>
          <p:cNvPr id="3" name="Content Placeholder 2"/>
          <p:cNvSpPr>
            <a:spLocks noGrp="1"/>
          </p:cNvSpPr>
          <p:nvPr>
            <p:ph idx="1"/>
          </p:nvPr>
        </p:nvSpPr>
        <p:spPr/>
        <p:txBody>
          <a:bodyPr/>
          <a:lstStyle/>
          <a:p>
            <a:r>
              <a:rPr lang="en-US" dirty="0" smtClean="0"/>
              <a:t>Limited description and prediction</a:t>
            </a:r>
          </a:p>
          <a:p>
            <a:r>
              <a:rPr lang="en-US" dirty="0" smtClean="0"/>
              <a:t>No generalization to objects outside of learned categories</a:t>
            </a:r>
          </a:p>
          <a:p>
            <a:r>
              <a:rPr lang="en-US" dirty="0" smtClean="0"/>
              <a:t>Provides little guidance for learning</a:t>
            </a:r>
            <a:endParaRPr lang="en-US" dirty="0"/>
          </a:p>
        </p:txBody>
      </p:sp>
      <p:sp>
        <p:nvSpPr>
          <p:cNvPr id="4" name="Rectangle 3"/>
          <p:cNvSpPr/>
          <p:nvPr/>
        </p:nvSpPr>
        <p:spPr bwMode="auto">
          <a:xfrm>
            <a:off x="1295400" y="4648200"/>
            <a:ext cx="5791200" cy="15240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So what would make a better representation?</a:t>
            </a:r>
            <a:endParaRPr kumimoji="0" lang="en-US" sz="32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Attribute-based Representation</a:t>
            </a:r>
            <a:endParaRPr lang="en-US" dirty="0"/>
          </a:p>
        </p:txBody>
      </p:sp>
      <p:sp>
        <p:nvSpPr>
          <p:cNvPr id="3" name="Content Placeholder 2"/>
          <p:cNvSpPr>
            <a:spLocks noGrp="1"/>
          </p:cNvSpPr>
          <p:nvPr>
            <p:ph idx="1"/>
          </p:nvPr>
        </p:nvSpPr>
        <p:spPr/>
        <p:txBody>
          <a:bodyPr/>
          <a:lstStyle/>
          <a:p>
            <a:pPr>
              <a:buNone/>
            </a:pPr>
            <a:r>
              <a:rPr lang="en-US" sz="2800" dirty="0" smtClean="0"/>
              <a:t>Learn intermediate structure with object categories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p:txBody>
      </p:sp>
      <p:grpSp>
        <p:nvGrpSpPr>
          <p:cNvPr id="23" name="Group 22"/>
          <p:cNvGrpSpPr/>
          <p:nvPr/>
        </p:nvGrpSpPr>
        <p:grpSpPr>
          <a:xfrm>
            <a:off x="457200" y="3352800"/>
            <a:ext cx="7796598" cy="3152568"/>
            <a:chOff x="756852" y="3581400"/>
            <a:chExt cx="7796598" cy="3152568"/>
          </a:xfrm>
        </p:grpSpPr>
        <p:sp>
          <p:nvSpPr>
            <p:cNvPr id="24" name="TextBox 59"/>
            <p:cNvSpPr txBox="1">
              <a:spLocks noChangeArrowheads="1"/>
            </p:cNvSpPr>
            <p:nvPr/>
          </p:nvSpPr>
          <p:spPr bwMode="auto">
            <a:xfrm>
              <a:off x="5105400" y="3594647"/>
              <a:ext cx="3448050" cy="3139321"/>
            </a:xfrm>
            <a:prstGeom prst="rect">
              <a:avLst/>
            </a:prstGeom>
            <a:noFill/>
            <a:ln w="9525">
              <a:noFill/>
              <a:miter lim="800000"/>
              <a:headEnd/>
              <a:tailEnd/>
            </a:ln>
          </p:spPr>
          <p:txBody>
            <a:bodyPr wrap="square">
              <a:spAutoFit/>
            </a:bodyPr>
            <a:lstStyle/>
            <a:p>
              <a:pPr>
                <a:defRPr/>
              </a:pPr>
              <a:r>
                <a:rPr lang="en-US" b="1" dirty="0" smtClean="0">
                  <a:latin typeface="+mn-lt"/>
                </a:rPr>
                <a:t>Multiple Categories</a:t>
              </a:r>
              <a:endParaRPr lang="en-US" dirty="0" smtClean="0">
                <a:latin typeface="+mn-lt"/>
              </a:endParaRPr>
            </a:p>
            <a:p>
              <a:pPr>
                <a:defRPr/>
              </a:pPr>
              <a:r>
                <a:rPr lang="en-US" dirty="0" smtClean="0">
                  <a:latin typeface="+mn-lt"/>
                </a:rPr>
                <a:t>animal</a:t>
              </a:r>
              <a:r>
                <a:rPr lang="en-US" dirty="0">
                  <a:latin typeface="+mn-lt"/>
                </a:rPr>
                <a:t>, land animal, …, cat</a:t>
              </a:r>
            </a:p>
            <a:p>
              <a:pPr>
                <a:defRPr/>
              </a:pPr>
              <a:endParaRPr lang="en-US" sz="600" b="1" dirty="0">
                <a:latin typeface="+mn-lt"/>
              </a:endParaRPr>
            </a:p>
            <a:p>
              <a:pPr>
                <a:defRPr/>
              </a:pPr>
              <a:endParaRPr lang="en-US" b="1" dirty="0" smtClean="0">
                <a:latin typeface="+mn-lt"/>
              </a:endParaRPr>
            </a:p>
            <a:p>
              <a:pPr>
                <a:defRPr/>
              </a:pPr>
              <a:r>
                <a:rPr lang="en-US" b="1" dirty="0" smtClean="0">
                  <a:latin typeface="+mn-lt"/>
                </a:rPr>
                <a:t>Viewpoint/pose</a:t>
              </a:r>
            </a:p>
            <a:p>
              <a:pPr>
                <a:defRPr/>
              </a:pPr>
              <a:r>
                <a:rPr lang="en-US" dirty="0" smtClean="0">
                  <a:latin typeface="+mn-lt"/>
                </a:rPr>
                <a:t>lying </a:t>
              </a:r>
              <a:r>
                <a:rPr lang="en-US" dirty="0">
                  <a:latin typeface="+mn-lt"/>
                </a:rPr>
                <a:t>down, left side, facing camera</a:t>
              </a:r>
            </a:p>
            <a:p>
              <a:pPr>
                <a:defRPr/>
              </a:pPr>
              <a:endParaRPr lang="en-US" sz="600" b="1" dirty="0" smtClean="0">
                <a:latin typeface="+mn-lt"/>
              </a:endParaRPr>
            </a:p>
            <a:p>
              <a:pPr>
                <a:defRPr/>
              </a:pPr>
              <a:endParaRPr lang="en-US" sz="600" b="1" dirty="0">
                <a:latin typeface="+mn-lt"/>
              </a:endParaRPr>
            </a:p>
            <a:p>
              <a:pPr>
                <a:defRPr/>
              </a:pPr>
              <a:r>
                <a:rPr lang="en-US" b="1" dirty="0" smtClean="0">
                  <a:latin typeface="+mn-lt"/>
                </a:rPr>
                <a:t>Function</a:t>
              </a:r>
              <a:r>
                <a:rPr lang="en-US" dirty="0" smtClean="0">
                  <a:latin typeface="+mn-lt"/>
                </a:rPr>
                <a:t> </a:t>
              </a:r>
            </a:p>
            <a:p>
              <a:pPr>
                <a:defRPr/>
              </a:pPr>
              <a:r>
                <a:rPr lang="en-US" dirty="0" smtClean="0">
                  <a:latin typeface="+mn-lt"/>
                </a:rPr>
                <a:t>fast runner, climb trees, eat small animals, jump high, household pet, scratch</a:t>
              </a:r>
              <a:endParaRPr lang="en-US" b="1" dirty="0">
                <a:latin typeface="+mn-lt"/>
              </a:endParaRPr>
            </a:p>
          </p:txBody>
        </p:sp>
        <p:grpSp>
          <p:nvGrpSpPr>
            <p:cNvPr id="25" name="Group 20"/>
            <p:cNvGrpSpPr>
              <a:grpSpLocks noChangeAspect="1"/>
            </p:cNvGrpSpPr>
            <p:nvPr/>
          </p:nvGrpSpPr>
          <p:grpSpPr>
            <a:xfrm>
              <a:off x="756852" y="3581400"/>
              <a:ext cx="4348548" cy="3058028"/>
              <a:chOff x="2692400" y="3190875"/>
              <a:chExt cx="2851150" cy="2005013"/>
            </a:xfrm>
          </p:grpSpPr>
          <p:pic>
            <p:nvPicPr>
              <p:cNvPr id="26" name="Picture 3"/>
              <p:cNvPicPr>
                <a:picLocks noChangeAspect="1" noChangeArrowheads="1"/>
              </p:cNvPicPr>
              <p:nvPr/>
            </p:nvPicPr>
            <p:blipFill>
              <a:blip r:embed="rId3" cstate="print"/>
              <a:srcRect l="1880" t="13547" r="652" b="19427"/>
              <a:stretch>
                <a:fillRect/>
              </a:stretch>
            </p:blipFill>
            <p:spPr bwMode="auto">
              <a:xfrm>
                <a:off x="2692400" y="3190875"/>
                <a:ext cx="2851150" cy="2005013"/>
              </a:xfrm>
              <a:prstGeom prst="rect">
                <a:avLst/>
              </a:prstGeom>
              <a:noFill/>
              <a:ln w="9525">
                <a:noFill/>
                <a:miter lim="800000"/>
                <a:headEnd/>
                <a:tailEnd/>
              </a:ln>
            </p:spPr>
          </p:pic>
          <p:sp>
            <p:nvSpPr>
              <p:cNvPr id="27" name="Freeform 26"/>
              <p:cNvSpPr/>
              <p:nvPr/>
            </p:nvSpPr>
            <p:spPr bwMode="auto">
              <a:xfrm>
                <a:off x="2749550" y="3244850"/>
                <a:ext cx="2770188" cy="1879600"/>
              </a:xfrm>
              <a:custGeom>
                <a:avLst/>
                <a:gdLst>
                  <a:gd name="connsiteX0" fmla="*/ 266700 w 2838450"/>
                  <a:gd name="connsiteY0" fmla="*/ 1562100 h 1924050"/>
                  <a:gd name="connsiteX1" fmla="*/ 457200 w 2838450"/>
                  <a:gd name="connsiteY1" fmla="*/ 1390650 h 1924050"/>
                  <a:gd name="connsiteX2" fmla="*/ 304800 w 2838450"/>
                  <a:gd name="connsiteY2" fmla="*/ 1123950 h 1924050"/>
                  <a:gd name="connsiteX3" fmla="*/ 57150 w 2838450"/>
                  <a:gd name="connsiteY3" fmla="*/ 971550 h 1924050"/>
                  <a:gd name="connsiteX4" fmla="*/ 38100 w 2838450"/>
                  <a:gd name="connsiteY4" fmla="*/ 666750 h 1924050"/>
                  <a:gd name="connsiteX5" fmla="*/ 38100 w 2838450"/>
                  <a:gd name="connsiteY5" fmla="*/ 457200 h 1924050"/>
                  <a:gd name="connsiteX6" fmla="*/ 0 w 2838450"/>
                  <a:gd name="connsiteY6" fmla="*/ 285750 h 1924050"/>
                  <a:gd name="connsiteX7" fmla="*/ 95250 w 2838450"/>
                  <a:gd name="connsiteY7" fmla="*/ 133350 h 1924050"/>
                  <a:gd name="connsiteX8" fmla="*/ 247650 w 2838450"/>
                  <a:gd name="connsiteY8" fmla="*/ 342900 h 1924050"/>
                  <a:gd name="connsiteX9" fmla="*/ 628650 w 2838450"/>
                  <a:gd name="connsiteY9" fmla="*/ 304800 h 1924050"/>
                  <a:gd name="connsiteX10" fmla="*/ 1066800 w 2838450"/>
                  <a:gd name="connsiteY10" fmla="*/ 133350 h 1924050"/>
                  <a:gd name="connsiteX11" fmla="*/ 1600200 w 2838450"/>
                  <a:gd name="connsiteY11" fmla="*/ 0 h 1924050"/>
                  <a:gd name="connsiteX12" fmla="*/ 2076450 w 2838450"/>
                  <a:gd name="connsiteY12" fmla="*/ 133350 h 1924050"/>
                  <a:gd name="connsiteX13" fmla="*/ 2590800 w 2838450"/>
                  <a:gd name="connsiteY13" fmla="*/ 514350 h 1924050"/>
                  <a:gd name="connsiteX14" fmla="*/ 2686050 w 2838450"/>
                  <a:gd name="connsiteY14" fmla="*/ 971550 h 1924050"/>
                  <a:gd name="connsiteX15" fmla="*/ 2838450 w 2838450"/>
                  <a:gd name="connsiteY15" fmla="*/ 1428750 h 1924050"/>
                  <a:gd name="connsiteX16" fmla="*/ 2514600 w 2838450"/>
                  <a:gd name="connsiteY16" fmla="*/ 1847850 h 1924050"/>
                  <a:gd name="connsiteX17" fmla="*/ 1866900 w 2838450"/>
                  <a:gd name="connsiteY17" fmla="*/ 1924050 h 1924050"/>
                  <a:gd name="connsiteX18" fmla="*/ 1238250 w 2838450"/>
                  <a:gd name="connsiteY18" fmla="*/ 1714500 h 1924050"/>
                  <a:gd name="connsiteX19" fmla="*/ 1200150 w 2838450"/>
                  <a:gd name="connsiteY19" fmla="*/ 1562100 h 1924050"/>
                  <a:gd name="connsiteX20" fmla="*/ 1123950 w 2838450"/>
                  <a:gd name="connsiteY20" fmla="*/ 1562100 h 1924050"/>
                  <a:gd name="connsiteX21" fmla="*/ 1066800 w 2838450"/>
                  <a:gd name="connsiteY21" fmla="*/ 1695450 h 1924050"/>
                  <a:gd name="connsiteX22" fmla="*/ 838200 w 2838450"/>
                  <a:gd name="connsiteY22" fmla="*/ 1714500 h 1924050"/>
                  <a:gd name="connsiteX23" fmla="*/ 685800 w 2838450"/>
                  <a:gd name="connsiteY23" fmla="*/ 1657350 h 1924050"/>
                  <a:gd name="connsiteX24" fmla="*/ 666750 w 2838450"/>
                  <a:gd name="connsiteY24" fmla="*/ 1581150 h 1924050"/>
                  <a:gd name="connsiteX25" fmla="*/ 419100 w 2838450"/>
                  <a:gd name="connsiteY25" fmla="*/ 1657350 h 1924050"/>
                  <a:gd name="connsiteX26" fmla="*/ 266700 w 2838450"/>
                  <a:gd name="connsiteY26" fmla="*/ 1562100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8450" h="1924050">
                    <a:moveTo>
                      <a:pt x="266700" y="1562100"/>
                    </a:moveTo>
                    <a:lnTo>
                      <a:pt x="457200" y="1390650"/>
                    </a:lnTo>
                    <a:lnTo>
                      <a:pt x="304800" y="1123950"/>
                    </a:lnTo>
                    <a:lnTo>
                      <a:pt x="57150" y="971550"/>
                    </a:lnTo>
                    <a:lnTo>
                      <a:pt x="38100" y="666750"/>
                    </a:lnTo>
                    <a:lnTo>
                      <a:pt x="38100" y="457200"/>
                    </a:lnTo>
                    <a:lnTo>
                      <a:pt x="0" y="285750"/>
                    </a:lnTo>
                    <a:lnTo>
                      <a:pt x="95250" y="133350"/>
                    </a:lnTo>
                    <a:lnTo>
                      <a:pt x="247650" y="342900"/>
                    </a:lnTo>
                    <a:lnTo>
                      <a:pt x="628650" y="304800"/>
                    </a:lnTo>
                    <a:lnTo>
                      <a:pt x="1066800" y="133350"/>
                    </a:lnTo>
                    <a:lnTo>
                      <a:pt x="1600200" y="0"/>
                    </a:lnTo>
                    <a:lnTo>
                      <a:pt x="2076450" y="133350"/>
                    </a:lnTo>
                    <a:lnTo>
                      <a:pt x="2590800" y="514350"/>
                    </a:lnTo>
                    <a:lnTo>
                      <a:pt x="2686050" y="971550"/>
                    </a:lnTo>
                    <a:lnTo>
                      <a:pt x="2838450" y="1428750"/>
                    </a:lnTo>
                    <a:lnTo>
                      <a:pt x="2514600" y="1847850"/>
                    </a:lnTo>
                    <a:lnTo>
                      <a:pt x="1866900" y="1924050"/>
                    </a:lnTo>
                    <a:lnTo>
                      <a:pt x="1238250" y="1714500"/>
                    </a:lnTo>
                    <a:lnTo>
                      <a:pt x="1200150" y="1562100"/>
                    </a:lnTo>
                    <a:lnTo>
                      <a:pt x="1123950" y="1562100"/>
                    </a:lnTo>
                    <a:lnTo>
                      <a:pt x="1066800" y="1695450"/>
                    </a:lnTo>
                    <a:lnTo>
                      <a:pt x="838200" y="1714500"/>
                    </a:lnTo>
                    <a:lnTo>
                      <a:pt x="685800" y="1657350"/>
                    </a:lnTo>
                    <a:lnTo>
                      <a:pt x="666750" y="1581150"/>
                    </a:lnTo>
                    <a:lnTo>
                      <a:pt x="419100" y="1657350"/>
                    </a:lnTo>
                    <a:lnTo>
                      <a:pt x="266700" y="1562100"/>
                    </a:lnTo>
                    <a:close/>
                  </a:path>
                </a:pathLst>
              </a:cu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p>
            </p:txBody>
          </p:sp>
          <p:sp>
            <p:nvSpPr>
              <p:cNvPr id="28" name="TextBox 69"/>
              <p:cNvSpPr txBox="1">
                <a:spLocks noChangeArrowheads="1"/>
              </p:cNvSpPr>
              <p:nvPr/>
            </p:nvSpPr>
            <p:spPr bwMode="auto">
              <a:xfrm>
                <a:off x="3606928" y="3948975"/>
                <a:ext cx="700088" cy="262334"/>
              </a:xfrm>
              <a:prstGeom prst="rect">
                <a:avLst/>
              </a:prstGeom>
              <a:noFill/>
              <a:ln w="9525">
                <a:noFill/>
                <a:miter lim="800000"/>
                <a:headEnd/>
                <a:tailEnd/>
              </a:ln>
            </p:spPr>
            <p:txBody>
              <a:bodyPr>
                <a:spAutoFit/>
              </a:bodyPr>
              <a:lstStyle/>
              <a:p>
                <a:pPr>
                  <a:defRPr/>
                </a:pPr>
                <a:r>
                  <a:rPr lang="en-US" sz="2000" b="1" dirty="0">
                    <a:solidFill>
                      <a:srgbClr val="FF0000"/>
                    </a:solidFill>
                    <a:latin typeface="+mn-lt"/>
                  </a:rPr>
                  <a:t>eyes</a:t>
                </a:r>
              </a:p>
            </p:txBody>
          </p:sp>
          <p:sp>
            <p:nvSpPr>
              <p:cNvPr id="29" name="TextBox 71"/>
              <p:cNvSpPr txBox="1">
                <a:spLocks noChangeArrowheads="1"/>
              </p:cNvSpPr>
              <p:nvPr/>
            </p:nvSpPr>
            <p:spPr bwMode="auto">
              <a:xfrm>
                <a:off x="4165844" y="3286953"/>
                <a:ext cx="890587" cy="262334"/>
              </a:xfrm>
              <a:prstGeom prst="rect">
                <a:avLst/>
              </a:prstGeom>
              <a:noFill/>
              <a:ln w="9525">
                <a:noFill/>
                <a:miter lim="800000"/>
                <a:headEnd/>
                <a:tailEnd/>
              </a:ln>
            </p:spPr>
            <p:txBody>
              <a:bodyPr>
                <a:spAutoFit/>
              </a:bodyPr>
              <a:lstStyle/>
              <a:p>
                <a:pPr>
                  <a:defRPr/>
                </a:pPr>
                <a:r>
                  <a:rPr lang="en-US" sz="2000" b="1" dirty="0">
                    <a:solidFill>
                      <a:srgbClr val="00B050"/>
                    </a:solidFill>
                    <a:latin typeface="+mn-lt"/>
                  </a:rPr>
                  <a:t>fur</a:t>
                </a:r>
              </a:p>
            </p:txBody>
          </p:sp>
          <p:sp>
            <p:nvSpPr>
              <p:cNvPr id="30" name="TextBox 60"/>
              <p:cNvSpPr txBox="1">
                <a:spLocks noChangeArrowheads="1"/>
              </p:cNvSpPr>
              <p:nvPr/>
            </p:nvSpPr>
            <p:spPr bwMode="auto">
              <a:xfrm>
                <a:off x="2955925" y="3236992"/>
                <a:ext cx="466862" cy="262334"/>
              </a:xfrm>
              <a:prstGeom prst="rect">
                <a:avLst/>
              </a:prstGeom>
              <a:noFill/>
              <a:ln w="9525">
                <a:noFill/>
                <a:miter lim="800000"/>
                <a:headEnd/>
                <a:tailEnd/>
              </a:ln>
            </p:spPr>
            <p:txBody>
              <a:bodyPr wrap="none">
                <a:spAutoFit/>
              </a:bodyPr>
              <a:lstStyle/>
              <a:p>
                <a:pPr>
                  <a:defRPr/>
                </a:pPr>
                <a:r>
                  <a:rPr lang="en-US" sz="2000" b="1" dirty="0">
                    <a:solidFill>
                      <a:srgbClr val="FFFF00"/>
                    </a:solidFill>
                    <a:latin typeface="+mn-lt"/>
                    <a:cs typeface="Arial" pitchFamily="34" charset="0"/>
                  </a:rPr>
                  <a:t>ears</a:t>
                </a:r>
              </a:p>
            </p:txBody>
          </p:sp>
          <p:sp>
            <p:nvSpPr>
              <p:cNvPr id="31" name="TextBox 30"/>
              <p:cNvSpPr txBox="1"/>
              <p:nvPr/>
            </p:nvSpPr>
            <p:spPr bwMode="auto">
              <a:xfrm>
                <a:off x="3509963" y="4891088"/>
                <a:ext cx="419566" cy="262334"/>
              </a:xfrm>
              <a:prstGeom prst="rect">
                <a:avLst/>
              </a:prstGeom>
              <a:noFill/>
            </p:spPr>
            <p:txBody>
              <a:bodyPr wrap="none">
                <a:spAutoFit/>
              </a:bodyPr>
              <a:lstStyle/>
              <a:p>
                <a:pPr>
                  <a:defRPr/>
                </a:pPr>
                <a:r>
                  <a:rPr lang="en-US" sz="2000" b="1" dirty="0">
                    <a:solidFill>
                      <a:srgbClr val="FFC000"/>
                    </a:solidFill>
                    <a:latin typeface="+mn-lt"/>
                  </a:rPr>
                  <a:t>feet</a:t>
                </a:r>
              </a:p>
            </p:txBody>
          </p:sp>
          <p:sp>
            <p:nvSpPr>
              <p:cNvPr id="32" name="TextBox 62"/>
              <p:cNvSpPr txBox="1">
                <a:spLocks noChangeArrowheads="1"/>
              </p:cNvSpPr>
              <p:nvPr/>
            </p:nvSpPr>
            <p:spPr bwMode="auto">
              <a:xfrm>
                <a:off x="4993385" y="4486016"/>
                <a:ext cx="362812" cy="262334"/>
              </a:xfrm>
              <a:prstGeom prst="rect">
                <a:avLst/>
              </a:prstGeom>
              <a:noFill/>
              <a:ln w="9525">
                <a:noFill/>
                <a:miter lim="800000"/>
                <a:headEnd/>
                <a:tailEnd/>
              </a:ln>
            </p:spPr>
            <p:txBody>
              <a:bodyPr wrap="none">
                <a:spAutoFit/>
              </a:bodyPr>
              <a:lstStyle/>
              <a:p>
                <a:pPr>
                  <a:defRPr/>
                </a:pPr>
                <a:r>
                  <a:rPr lang="en-US" sz="2000" b="1" dirty="0">
                    <a:solidFill>
                      <a:srgbClr val="00B0F0"/>
                    </a:solidFill>
                    <a:latin typeface="+mn-lt"/>
                  </a:rPr>
                  <a:t>tail</a:t>
                </a:r>
              </a:p>
            </p:txBody>
          </p:sp>
          <p:sp>
            <p:nvSpPr>
              <p:cNvPr id="33" name="Rectangle 32"/>
              <p:cNvSpPr/>
              <p:nvPr/>
            </p:nvSpPr>
            <p:spPr bwMode="auto">
              <a:xfrm>
                <a:off x="2987675" y="3937000"/>
                <a:ext cx="220663" cy="220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34" name="Rectangle 33"/>
              <p:cNvSpPr/>
              <p:nvPr/>
            </p:nvSpPr>
            <p:spPr bwMode="auto">
              <a:xfrm>
                <a:off x="3346450" y="3937000"/>
                <a:ext cx="222250" cy="220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35" name="Rectangle 34"/>
              <p:cNvSpPr/>
              <p:nvPr/>
            </p:nvSpPr>
            <p:spPr bwMode="auto">
              <a:xfrm>
                <a:off x="4203700" y="4518025"/>
                <a:ext cx="1143000" cy="58896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36" name="Rectangle 35"/>
              <p:cNvSpPr/>
              <p:nvPr/>
            </p:nvSpPr>
            <p:spPr bwMode="auto">
              <a:xfrm>
                <a:off x="3429000" y="4591050"/>
                <a:ext cx="369888" cy="3317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37" name="Rectangle 36"/>
              <p:cNvSpPr/>
              <p:nvPr/>
            </p:nvSpPr>
            <p:spPr bwMode="auto">
              <a:xfrm>
                <a:off x="3024188" y="4554538"/>
                <a:ext cx="368300" cy="33178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38" name="Rectangle 37"/>
              <p:cNvSpPr/>
              <p:nvPr/>
            </p:nvSpPr>
            <p:spPr bwMode="auto">
              <a:xfrm>
                <a:off x="3171825" y="4295775"/>
                <a:ext cx="220663" cy="222250"/>
              </a:xfrm>
              <a:prstGeom prst="rect">
                <a:avLst/>
              </a:prstGeom>
              <a:noFill/>
              <a:ln w="57150">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39" name="TextBox 69"/>
              <p:cNvSpPr txBox="1">
                <a:spLocks noChangeArrowheads="1"/>
              </p:cNvSpPr>
              <p:nvPr/>
            </p:nvSpPr>
            <p:spPr bwMode="auto">
              <a:xfrm>
                <a:off x="3346450" y="4270375"/>
                <a:ext cx="1003300" cy="262334"/>
              </a:xfrm>
              <a:prstGeom prst="rect">
                <a:avLst/>
              </a:prstGeom>
              <a:noFill/>
              <a:ln w="9525">
                <a:noFill/>
                <a:miter lim="800000"/>
                <a:headEnd/>
                <a:tailEnd/>
              </a:ln>
            </p:spPr>
            <p:txBody>
              <a:bodyPr>
                <a:spAutoFit/>
              </a:bodyPr>
              <a:lstStyle/>
              <a:p>
                <a:pPr>
                  <a:defRPr/>
                </a:pPr>
                <a:r>
                  <a:rPr lang="en-US" sz="2000" b="1" dirty="0">
                    <a:solidFill>
                      <a:srgbClr val="FF6D6D"/>
                    </a:solidFill>
                    <a:latin typeface="+mn-lt"/>
                  </a:rPr>
                  <a:t>mouth</a:t>
                </a:r>
              </a:p>
            </p:txBody>
          </p:sp>
          <p:sp>
            <p:nvSpPr>
              <p:cNvPr id="40" name="Rectangle 39"/>
              <p:cNvSpPr/>
              <p:nvPr/>
            </p:nvSpPr>
            <p:spPr bwMode="auto">
              <a:xfrm>
                <a:off x="2730500" y="3457575"/>
                <a:ext cx="293688" cy="32385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41" name="Rectangle 40"/>
              <p:cNvSpPr/>
              <p:nvPr/>
            </p:nvSpPr>
            <p:spPr bwMode="auto">
              <a:xfrm>
                <a:off x="3467100" y="3411538"/>
                <a:ext cx="295275" cy="32226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grpSp>
      </p:gr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mean by attributes</a:t>
            </a:r>
            <a:endParaRPr lang="en-US" dirty="0"/>
          </a:p>
        </p:txBody>
      </p:sp>
      <p:sp>
        <p:nvSpPr>
          <p:cNvPr id="3" name="Content Placeholder 2"/>
          <p:cNvSpPr>
            <a:spLocks noGrp="1"/>
          </p:cNvSpPr>
          <p:nvPr>
            <p:ph idx="1"/>
          </p:nvPr>
        </p:nvSpPr>
        <p:spPr/>
        <p:txBody>
          <a:bodyPr/>
          <a:lstStyle/>
          <a:p>
            <a:r>
              <a:rPr lang="en-US" sz="2800" dirty="0" smtClean="0"/>
              <a:t>Properties that we want to describe or predict</a:t>
            </a:r>
          </a:p>
          <a:p>
            <a:r>
              <a:rPr lang="en-US" sz="2800" dirty="0" smtClean="0"/>
              <a:t>Shared across basic categories</a:t>
            </a:r>
          </a:p>
          <a:p>
            <a:r>
              <a:rPr lang="en-US" sz="2800" dirty="0" smtClean="0"/>
              <a:t>Made explicit through supervision</a:t>
            </a:r>
          </a:p>
          <a:p>
            <a:endParaRPr lang="en-US" sz="2800" dirty="0" smtClean="0"/>
          </a:p>
          <a:p>
            <a:endParaRPr lang="en-US" sz="2800" dirty="0"/>
          </a:p>
        </p:txBody>
      </p:sp>
      <p:grpSp>
        <p:nvGrpSpPr>
          <p:cNvPr id="4" name="Group 3"/>
          <p:cNvGrpSpPr/>
          <p:nvPr/>
        </p:nvGrpSpPr>
        <p:grpSpPr>
          <a:xfrm>
            <a:off x="457200" y="3352800"/>
            <a:ext cx="7796598" cy="3152568"/>
            <a:chOff x="756852" y="3581400"/>
            <a:chExt cx="7796598" cy="3152568"/>
          </a:xfrm>
        </p:grpSpPr>
        <p:sp>
          <p:nvSpPr>
            <p:cNvPr id="5" name="TextBox 59"/>
            <p:cNvSpPr txBox="1">
              <a:spLocks noChangeArrowheads="1"/>
            </p:cNvSpPr>
            <p:nvPr/>
          </p:nvSpPr>
          <p:spPr bwMode="auto">
            <a:xfrm>
              <a:off x="5105400" y="3594647"/>
              <a:ext cx="3448050" cy="3139321"/>
            </a:xfrm>
            <a:prstGeom prst="rect">
              <a:avLst/>
            </a:prstGeom>
            <a:noFill/>
            <a:ln w="9525">
              <a:noFill/>
              <a:miter lim="800000"/>
              <a:headEnd/>
              <a:tailEnd/>
            </a:ln>
          </p:spPr>
          <p:txBody>
            <a:bodyPr wrap="square">
              <a:spAutoFit/>
            </a:bodyPr>
            <a:lstStyle/>
            <a:p>
              <a:pPr>
                <a:defRPr/>
              </a:pPr>
              <a:r>
                <a:rPr lang="en-US" b="1" dirty="0" smtClean="0">
                  <a:latin typeface="+mn-lt"/>
                </a:rPr>
                <a:t>Multiple Categories</a:t>
              </a:r>
              <a:endParaRPr lang="en-US" dirty="0" smtClean="0">
                <a:latin typeface="+mn-lt"/>
              </a:endParaRPr>
            </a:p>
            <a:p>
              <a:pPr>
                <a:defRPr/>
              </a:pPr>
              <a:r>
                <a:rPr lang="en-US" dirty="0" smtClean="0">
                  <a:latin typeface="+mn-lt"/>
                </a:rPr>
                <a:t>animal</a:t>
              </a:r>
              <a:r>
                <a:rPr lang="en-US" dirty="0">
                  <a:latin typeface="+mn-lt"/>
                </a:rPr>
                <a:t>, land animal, …, cat</a:t>
              </a:r>
            </a:p>
            <a:p>
              <a:pPr>
                <a:defRPr/>
              </a:pPr>
              <a:endParaRPr lang="en-US" sz="600" b="1" dirty="0">
                <a:latin typeface="+mn-lt"/>
              </a:endParaRPr>
            </a:p>
            <a:p>
              <a:pPr>
                <a:defRPr/>
              </a:pPr>
              <a:endParaRPr lang="en-US" b="1" dirty="0" smtClean="0">
                <a:latin typeface="+mn-lt"/>
              </a:endParaRPr>
            </a:p>
            <a:p>
              <a:pPr>
                <a:defRPr/>
              </a:pPr>
              <a:r>
                <a:rPr lang="en-US" b="1" dirty="0" smtClean="0">
                  <a:latin typeface="+mn-lt"/>
                </a:rPr>
                <a:t>Viewpoint/pose</a:t>
              </a:r>
            </a:p>
            <a:p>
              <a:pPr>
                <a:defRPr/>
              </a:pPr>
              <a:r>
                <a:rPr lang="en-US" dirty="0" smtClean="0">
                  <a:latin typeface="+mn-lt"/>
                </a:rPr>
                <a:t>lying </a:t>
              </a:r>
              <a:r>
                <a:rPr lang="en-US" dirty="0">
                  <a:latin typeface="+mn-lt"/>
                </a:rPr>
                <a:t>down, left side, facing camera</a:t>
              </a:r>
            </a:p>
            <a:p>
              <a:pPr>
                <a:defRPr/>
              </a:pPr>
              <a:endParaRPr lang="en-US" sz="600" b="1" dirty="0" smtClean="0">
                <a:latin typeface="+mn-lt"/>
              </a:endParaRPr>
            </a:p>
            <a:p>
              <a:pPr>
                <a:defRPr/>
              </a:pPr>
              <a:endParaRPr lang="en-US" sz="600" b="1" dirty="0">
                <a:latin typeface="+mn-lt"/>
              </a:endParaRPr>
            </a:p>
            <a:p>
              <a:pPr>
                <a:defRPr/>
              </a:pPr>
              <a:r>
                <a:rPr lang="en-US" b="1" dirty="0" smtClean="0">
                  <a:latin typeface="+mn-lt"/>
                </a:rPr>
                <a:t>Function</a:t>
              </a:r>
              <a:r>
                <a:rPr lang="en-US" dirty="0" smtClean="0">
                  <a:latin typeface="+mn-lt"/>
                </a:rPr>
                <a:t> </a:t>
              </a:r>
            </a:p>
            <a:p>
              <a:pPr>
                <a:defRPr/>
              </a:pPr>
              <a:r>
                <a:rPr lang="en-US" dirty="0" smtClean="0">
                  <a:latin typeface="+mn-lt"/>
                </a:rPr>
                <a:t>fast runner, climb trees, eat small animals, jump high, household pet, scratch</a:t>
              </a:r>
              <a:endParaRPr lang="en-US" b="1" dirty="0">
                <a:latin typeface="+mn-lt"/>
              </a:endParaRPr>
            </a:p>
          </p:txBody>
        </p:sp>
        <p:grpSp>
          <p:nvGrpSpPr>
            <p:cNvPr id="6" name="Group 20"/>
            <p:cNvGrpSpPr>
              <a:grpSpLocks noChangeAspect="1"/>
            </p:cNvGrpSpPr>
            <p:nvPr/>
          </p:nvGrpSpPr>
          <p:grpSpPr>
            <a:xfrm>
              <a:off x="756852" y="3581400"/>
              <a:ext cx="4348548" cy="3058028"/>
              <a:chOff x="2692400" y="3190875"/>
              <a:chExt cx="2851150" cy="2005013"/>
            </a:xfrm>
          </p:grpSpPr>
          <p:pic>
            <p:nvPicPr>
              <p:cNvPr id="7" name="Picture 3"/>
              <p:cNvPicPr>
                <a:picLocks noChangeAspect="1" noChangeArrowheads="1"/>
              </p:cNvPicPr>
              <p:nvPr/>
            </p:nvPicPr>
            <p:blipFill>
              <a:blip r:embed="rId2" cstate="print"/>
              <a:srcRect l="1880" t="13547" r="652" b="19427"/>
              <a:stretch>
                <a:fillRect/>
              </a:stretch>
            </p:blipFill>
            <p:spPr bwMode="auto">
              <a:xfrm>
                <a:off x="2692400" y="3190875"/>
                <a:ext cx="2851150" cy="2005013"/>
              </a:xfrm>
              <a:prstGeom prst="rect">
                <a:avLst/>
              </a:prstGeom>
              <a:noFill/>
              <a:ln w="9525">
                <a:noFill/>
                <a:miter lim="800000"/>
                <a:headEnd/>
                <a:tailEnd/>
              </a:ln>
            </p:spPr>
          </p:pic>
          <p:sp>
            <p:nvSpPr>
              <p:cNvPr id="8" name="Freeform 7"/>
              <p:cNvSpPr/>
              <p:nvPr/>
            </p:nvSpPr>
            <p:spPr bwMode="auto">
              <a:xfrm>
                <a:off x="2749550" y="3244850"/>
                <a:ext cx="2770188" cy="1879600"/>
              </a:xfrm>
              <a:custGeom>
                <a:avLst/>
                <a:gdLst>
                  <a:gd name="connsiteX0" fmla="*/ 266700 w 2838450"/>
                  <a:gd name="connsiteY0" fmla="*/ 1562100 h 1924050"/>
                  <a:gd name="connsiteX1" fmla="*/ 457200 w 2838450"/>
                  <a:gd name="connsiteY1" fmla="*/ 1390650 h 1924050"/>
                  <a:gd name="connsiteX2" fmla="*/ 304800 w 2838450"/>
                  <a:gd name="connsiteY2" fmla="*/ 1123950 h 1924050"/>
                  <a:gd name="connsiteX3" fmla="*/ 57150 w 2838450"/>
                  <a:gd name="connsiteY3" fmla="*/ 971550 h 1924050"/>
                  <a:gd name="connsiteX4" fmla="*/ 38100 w 2838450"/>
                  <a:gd name="connsiteY4" fmla="*/ 666750 h 1924050"/>
                  <a:gd name="connsiteX5" fmla="*/ 38100 w 2838450"/>
                  <a:gd name="connsiteY5" fmla="*/ 457200 h 1924050"/>
                  <a:gd name="connsiteX6" fmla="*/ 0 w 2838450"/>
                  <a:gd name="connsiteY6" fmla="*/ 285750 h 1924050"/>
                  <a:gd name="connsiteX7" fmla="*/ 95250 w 2838450"/>
                  <a:gd name="connsiteY7" fmla="*/ 133350 h 1924050"/>
                  <a:gd name="connsiteX8" fmla="*/ 247650 w 2838450"/>
                  <a:gd name="connsiteY8" fmla="*/ 342900 h 1924050"/>
                  <a:gd name="connsiteX9" fmla="*/ 628650 w 2838450"/>
                  <a:gd name="connsiteY9" fmla="*/ 304800 h 1924050"/>
                  <a:gd name="connsiteX10" fmla="*/ 1066800 w 2838450"/>
                  <a:gd name="connsiteY10" fmla="*/ 133350 h 1924050"/>
                  <a:gd name="connsiteX11" fmla="*/ 1600200 w 2838450"/>
                  <a:gd name="connsiteY11" fmla="*/ 0 h 1924050"/>
                  <a:gd name="connsiteX12" fmla="*/ 2076450 w 2838450"/>
                  <a:gd name="connsiteY12" fmla="*/ 133350 h 1924050"/>
                  <a:gd name="connsiteX13" fmla="*/ 2590800 w 2838450"/>
                  <a:gd name="connsiteY13" fmla="*/ 514350 h 1924050"/>
                  <a:gd name="connsiteX14" fmla="*/ 2686050 w 2838450"/>
                  <a:gd name="connsiteY14" fmla="*/ 971550 h 1924050"/>
                  <a:gd name="connsiteX15" fmla="*/ 2838450 w 2838450"/>
                  <a:gd name="connsiteY15" fmla="*/ 1428750 h 1924050"/>
                  <a:gd name="connsiteX16" fmla="*/ 2514600 w 2838450"/>
                  <a:gd name="connsiteY16" fmla="*/ 1847850 h 1924050"/>
                  <a:gd name="connsiteX17" fmla="*/ 1866900 w 2838450"/>
                  <a:gd name="connsiteY17" fmla="*/ 1924050 h 1924050"/>
                  <a:gd name="connsiteX18" fmla="*/ 1238250 w 2838450"/>
                  <a:gd name="connsiteY18" fmla="*/ 1714500 h 1924050"/>
                  <a:gd name="connsiteX19" fmla="*/ 1200150 w 2838450"/>
                  <a:gd name="connsiteY19" fmla="*/ 1562100 h 1924050"/>
                  <a:gd name="connsiteX20" fmla="*/ 1123950 w 2838450"/>
                  <a:gd name="connsiteY20" fmla="*/ 1562100 h 1924050"/>
                  <a:gd name="connsiteX21" fmla="*/ 1066800 w 2838450"/>
                  <a:gd name="connsiteY21" fmla="*/ 1695450 h 1924050"/>
                  <a:gd name="connsiteX22" fmla="*/ 838200 w 2838450"/>
                  <a:gd name="connsiteY22" fmla="*/ 1714500 h 1924050"/>
                  <a:gd name="connsiteX23" fmla="*/ 685800 w 2838450"/>
                  <a:gd name="connsiteY23" fmla="*/ 1657350 h 1924050"/>
                  <a:gd name="connsiteX24" fmla="*/ 666750 w 2838450"/>
                  <a:gd name="connsiteY24" fmla="*/ 1581150 h 1924050"/>
                  <a:gd name="connsiteX25" fmla="*/ 419100 w 2838450"/>
                  <a:gd name="connsiteY25" fmla="*/ 1657350 h 1924050"/>
                  <a:gd name="connsiteX26" fmla="*/ 266700 w 2838450"/>
                  <a:gd name="connsiteY26" fmla="*/ 1562100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8450" h="1924050">
                    <a:moveTo>
                      <a:pt x="266700" y="1562100"/>
                    </a:moveTo>
                    <a:lnTo>
                      <a:pt x="457200" y="1390650"/>
                    </a:lnTo>
                    <a:lnTo>
                      <a:pt x="304800" y="1123950"/>
                    </a:lnTo>
                    <a:lnTo>
                      <a:pt x="57150" y="971550"/>
                    </a:lnTo>
                    <a:lnTo>
                      <a:pt x="38100" y="666750"/>
                    </a:lnTo>
                    <a:lnTo>
                      <a:pt x="38100" y="457200"/>
                    </a:lnTo>
                    <a:lnTo>
                      <a:pt x="0" y="285750"/>
                    </a:lnTo>
                    <a:lnTo>
                      <a:pt x="95250" y="133350"/>
                    </a:lnTo>
                    <a:lnTo>
                      <a:pt x="247650" y="342900"/>
                    </a:lnTo>
                    <a:lnTo>
                      <a:pt x="628650" y="304800"/>
                    </a:lnTo>
                    <a:lnTo>
                      <a:pt x="1066800" y="133350"/>
                    </a:lnTo>
                    <a:lnTo>
                      <a:pt x="1600200" y="0"/>
                    </a:lnTo>
                    <a:lnTo>
                      <a:pt x="2076450" y="133350"/>
                    </a:lnTo>
                    <a:lnTo>
                      <a:pt x="2590800" y="514350"/>
                    </a:lnTo>
                    <a:lnTo>
                      <a:pt x="2686050" y="971550"/>
                    </a:lnTo>
                    <a:lnTo>
                      <a:pt x="2838450" y="1428750"/>
                    </a:lnTo>
                    <a:lnTo>
                      <a:pt x="2514600" y="1847850"/>
                    </a:lnTo>
                    <a:lnTo>
                      <a:pt x="1866900" y="1924050"/>
                    </a:lnTo>
                    <a:lnTo>
                      <a:pt x="1238250" y="1714500"/>
                    </a:lnTo>
                    <a:lnTo>
                      <a:pt x="1200150" y="1562100"/>
                    </a:lnTo>
                    <a:lnTo>
                      <a:pt x="1123950" y="1562100"/>
                    </a:lnTo>
                    <a:lnTo>
                      <a:pt x="1066800" y="1695450"/>
                    </a:lnTo>
                    <a:lnTo>
                      <a:pt x="838200" y="1714500"/>
                    </a:lnTo>
                    <a:lnTo>
                      <a:pt x="685800" y="1657350"/>
                    </a:lnTo>
                    <a:lnTo>
                      <a:pt x="666750" y="1581150"/>
                    </a:lnTo>
                    <a:lnTo>
                      <a:pt x="419100" y="1657350"/>
                    </a:lnTo>
                    <a:lnTo>
                      <a:pt x="266700" y="1562100"/>
                    </a:lnTo>
                    <a:close/>
                  </a:path>
                </a:pathLst>
              </a:custGeom>
              <a:solidFill>
                <a:srgbClr val="00B050">
                  <a:alpha val="30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p>
            </p:txBody>
          </p:sp>
          <p:sp>
            <p:nvSpPr>
              <p:cNvPr id="9" name="TextBox 69"/>
              <p:cNvSpPr txBox="1">
                <a:spLocks noChangeArrowheads="1"/>
              </p:cNvSpPr>
              <p:nvPr/>
            </p:nvSpPr>
            <p:spPr bwMode="auto">
              <a:xfrm>
                <a:off x="3606928" y="3948975"/>
                <a:ext cx="700088" cy="262334"/>
              </a:xfrm>
              <a:prstGeom prst="rect">
                <a:avLst/>
              </a:prstGeom>
              <a:noFill/>
              <a:ln w="9525">
                <a:noFill/>
                <a:miter lim="800000"/>
                <a:headEnd/>
                <a:tailEnd/>
              </a:ln>
            </p:spPr>
            <p:txBody>
              <a:bodyPr>
                <a:spAutoFit/>
              </a:bodyPr>
              <a:lstStyle/>
              <a:p>
                <a:pPr>
                  <a:defRPr/>
                </a:pPr>
                <a:r>
                  <a:rPr lang="en-US" sz="2000" b="1" dirty="0">
                    <a:solidFill>
                      <a:srgbClr val="FF0000"/>
                    </a:solidFill>
                    <a:latin typeface="+mn-lt"/>
                  </a:rPr>
                  <a:t>eyes</a:t>
                </a:r>
              </a:p>
            </p:txBody>
          </p:sp>
          <p:sp>
            <p:nvSpPr>
              <p:cNvPr id="10" name="TextBox 71"/>
              <p:cNvSpPr txBox="1">
                <a:spLocks noChangeArrowheads="1"/>
              </p:cNvSpPr>
              <p:nvPr/>
            </p:nvSpPr>
            <p:spPr bwMode="auto">
              <a:xfrm>
                <a:off x="4165844" y="3286953"/>
                <a:ext cx="890587" cy="262334"/>
              </a:xfrm>
              <a:prstGeom prst="rect">
                <a:avLst/>
              </a:prstGeom>
              <a:noFill/>
              <a:ln w="9525">
                <a:noFill/>
                <a:miter lim="800000"/>
                <a:headEnd/>
                <a:tailEnd/>
              </a:ln>
            </p:spPr>
            <p:txBody>
              <a:bodyPr>
                <a:spAutoFit/>
              </a:bodyPr>
              <a:lstStyle/>
              <a:p>
                <a:pPr>
                  <a:defRPr/>
                </a:pPr>
                <a:r>
                  <a:rPr lang="en-US" sz="2000" b="1" dirty="0">
                    <a:solidFill>
                      <a:srgbClr val="00B050"/>
                    </a:solidFill>
                    <a:latin typeface="+mn-lt"/>
                  </a:rPr>
                  <a:t>fur</a:t>
                </a:r>
              </a:p>
            </p:txBody>
          </p:sp>
          <p:sp>
            <p:nvSpPr>
              <p:cNvPr id="11" name="TextBox 60"/>
              <p:cNvSpPr txBox="1">
                <a:spLocks noChangeArrowheads="1"/>
              </p:cNvSpPr>
              <p:nvPr/>
            </p:nvSpPr>
            <p:spPr bwMode="auto">
              <a:xfrm>
                <a:off x="2955925" y="3236992"/>
                <a:ext cx="466862" cy="262334"/>
              </a:xfrm>
              <a:prstGeom prst="rect">
                <a:avLst/>
              </a:prstGeom>
              <a:noFill/>
              <a:ln w="9525">
                <a:noFill/>
                <a:miter lim="800000"/>
                <a:headEnd/>
                <a:tailEnd/>
              </a:ln>
            </p:spPr>
            <p:txBody>
              <a:bodyPr wrap="none">
                <a:spAutoFit/>
              </a:bodyPr>
              <a:lstStyle/>
              <a:p>
                <a:pPr>
                  <a:defRPr/>
                </a:pPr>
                <a:r>
                  <a:rPr lang="en-US" sz="2000" b="1" dirty="0">
                    <a:solidFill>
                      <a:srgbClr val="FFFF00"/>
                    </a:solidFill>
                    <a:latin typeface="+mn-lt"/>
                    <a:cs typeface="Arial" pitchFamily="34" charset="0"/>
                  </a:rPr>
                  <a:t>ears</a:t>
                </a:r>
              </a:p>
            </p:txBody>
          </p:sp>
          <p:sp>
            <p:nvSpPr>
              <p:cNvPr id="12" name="TextBox 11"/>
              <p:cNvSpPr txBox="1"/>
              <p:nvPr/>
            </p:nvSpPr>
            <p:spPr bwMode="auto">
              <a:xfrm>
                <a:off x="3509963" y="4891088"/>
                <a:ext cx="419566" cy="262334"/>
              </a:xfrm>
              <a:prstGeom prst="rect">
                <a:avLst/>
              </a:prstGeom>
              <a:noFill/>
            </p:spPr>
            <p:txBody>
              <a:bodyPr wrap="none">
                <a:spAutoFit/>
              </a:bodyPr>
              <a:lstStyle/>
              <a:p>
                <a:pPr>
                  <a:defRPr/>
                </a:pPr>
                <a:r>
                  <a:rPr lang="en-US" sz="2000" b="1" dirty="0">
                    <a:solidFill>
                      <a:srgbClr val="FFC000"/>
                    </a:solidFill>
                    <a:latin typeface="+mn-lt"/>
                  </a:rPr>
                  <a:t>feet</a:t>
                </a:r>
              </a:p>
            </p:txBody>
          </p:sp>
          <p:sp>
            <p:nvSpPr>
              <p:cNvPr id="13" name="TextBox 62"/>
              <p:cNvSpPr txBox="1">
                <a:spLocks noChangeArrowheads="1"/>
              </p:cNvSpPr>
              <p:nvPr/>
            </p:nvSpPr>
            <p:spPr bwMode="auto">
              <a:xfrm>
                <a:off x="4993385" y="4486016"/>
                <a:ext cx="362812" cy="262334"/>
              </a:xfrm>
              <a:prstGeom prst="rect">
                <a:avLst/>
              </a:prstGeom>
              <a:noFill/>
              <a:ln w="9525">
                <a:noFill/>
                <a:miter lim="800000"/>
                <a:headEnd/>
                <a:tailEnd/>
              </a:ln>
            </p:spPr>
            <p:txBody>
              <a:bodyPr wrap="none">
                <a:spAutoFit/>
              </a:bodyPr>
              <a:lstStyle/>
              <a:p>
                <a:pPr>
                  <a:defRPr/>
                </a:pPr>
                <a:r>
                  <a:rPr lang="en-US" sz="2000" b="1" dirty="0">
                    <a:solidFill>
                      <a:srgbClr val="00B0F0"/>
                    </a:solidFill>
                    <a:latin typeface="+mn-lt"/>
                  </a:rPr>
                  <a:t>tail</a:t>
                </a:r>
              </a:p>
            </p:txBody>
          </p:sp>
          <p:sp>
            <p:nvSpPr>
              <p:cNvPr id="14" name="Rectangle 13"/>
              <p:cNvSpPr/>
              <p:nvPr/>
            </p:nvSpPr>
            <p:spPr bwMode="auto">
              <a:xfrm>
                <a:off x="2987675" y="3937000"/>
                <a:ext cx="220663" cy="220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5" name="Rectangle 14"/>
              <p:cNvSpPr/>
              <p:nvPr/>
            </p:nvSpPr>
            <p:spPr bwMode="auto">
              <a:xfrm>
                <a:off x="3346450" y="3937000"/>
                <a:ext cx="222250" cy="220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6" name="Rectangle 15"/>
              <p:cNvSpPr/>
              <p:nvPr/>
            </p:nvSpPr>
            <p:spPr bwMode="auto">
              <a:xfrm>
                <a:off x="4203700" y="4518025"/>
                <a:ext cx="1143000" cy="58896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7" name="Rectangle 16"/>
              <p:cNvSpPr/>
              <p:nvPr/>
            </p:nvSpPr>
            <p:spPr bwMode="auto">
              <a:xfrm>
                <a:off x="3429000" y="4591050"/>
                <a:ext cx="369888" cy="3317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8" name="Rectangle 17"/>
              <p:cNvSpPr/>
              <p:nvPr/>
            </p:nvSpPr>
            <p:spPr bwMode="auto">
              <a:xfrm>
                <a:off x="3024188" y="4554538"/>
                <a:ext cx="368300" cy="33178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19" name="Rectangle 18"/>
              <p:cNvSpPr/>
              <p:nvPr/>
            </p:nvSpPr>
            <p:spPr bwMode="auto">
              <a:xfrm>
                <a:off x="3171825" y="4295775"/>
                <a:ext cx="220663" cy="222250"/>
              </a:xfrm>
              <a:prstGeom prst="rect">
                <a:avLst/>
              </a:prstGeom>
              <a:noFill/>
              <a:ln w="57150">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20" name="TextBox 69"/>
              <p:cNvSpPr txBox="1">
                <a:spLocks noChangeArrowheads="1"/>
              </p:cNvSpPr>
              <p:nvPr/>
            </p:nvSpPr>
            <p:spPr bwMode="auto">
              <a:xfrm>
                <a:off x="3346450" y="4270375"/>
                <a:ext cx="1003300" cy="262334"/>
              </a:xfrm>
              <a:prstGeom prst="rect">
                <a:avLst/>
              </a:prstGeom>
              <a:noFill/>
              <a:ln w="9525">
                <a:noFill/>
                <a:miter lim="800000"/>
                <a:headEnd/>
                <a:tailEnd/>
              </a:ln>
            </p:spPr>
            <p:txBody>
              <a:bodyPr>
                <a:spAutoFit/>
              </a:bodyPr>
              <a:lstStyle/>
              <a:p>
                <a:pPr>
                  <a:defRPr/>
                </a:pPr>
                <a:r>
                  <a:rPr lang="en-US" sz="2000" b="1" dirty="0">
                    <a:solidFill>
                      <a:srgbClr val="FF6D6D"/>
                    </a:solidFill>
                    <a:latin typeface="+mn-lt"/>
                  </a:rPr>
                  <a:t>mouth</a:t>
                </a:r>
              </a:p>
            </p:txBody>
          </p:sp>
          <p:sp>
            <p:nvSpPr>
              <p:cNvPr id="21" name="Rectangle 20"/>
              <p:cNvSpPr/>
              <p:nvPr/>
            </p:nvSpPr>
            <p:spPr bwMode="auto">
              <a:xfrm>
                <a:off x="2730500" y="3457575"/>
                <a:ext cx="293688" cy="32385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22" name="Rectangle 21"/>
              <p:cNvSpPr/>
              <p:nvPr/>
            </p:nvSpPr>
            <p:spPr bwMode="auto">
              <a:xfrm>
                <a:off x="3467100" y="3411538"/>
                <a:ext cx="295275" cy="32226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these attributes get us? (besides carpal tunnel syndrome)</a:t>
            </a:r>
            <a:endParaRPr lang="en-US" dirty="0"/>
          </a:p>
        </p:txBody>
      </p:sp>
      <p:grpSp>
        <p:nvGrpSpPr>
          <p:cNvPr id="23" name="Group 22"/>
          <p:cNvGrpSpPr/>
          <p:nvPr/>
        </p:nvGrpSpPr>
        <p:grpSpPr>
          <a:xfrm>
            <a:off x="76200" y="4114800"/>
            <a:ext cx="2987973" cy="2514600"/>
            <a:chOff x="6020132" y="1219200"/>
            <a:chExt cx="2987973" cy="2514600"/>
          </a:xfrm>
        </p:grpSpPr>
        <p:grpSp>
          <p:nvGrpSpPr>
            <p:cNvPr id="8" name="Group 7"/>
            <p:cNvGrpSpPr>
              <a:grpSpLocks noChangeAspect="1"/>
            </p:cNvGrpSpPr>
            <p:nvPr/>
          </p:nvGrpSpPr>
          <p:grpSpPr>
            <a:xfrm>
              <a:off x="6020132" y="1600200"/>
              <a:ext cx="2987973" cy="2133600"/>
              <a:chOff x="9296400" y="2819400"/>
              <a:chExt cx="4055106" cy="2895600"/>
            </a:xfrm>
          </p:grpSpPr>
          <p:pic>
            <p:nvPicPr>
              <p:cNvPr id="9" name="Picture 6" descr="http://www.orlandofl-homesforsale.com/502699w/head_pics/143_horses_running_5.jpg"/>
              <p:cNvPicPr>
                <a:picLocks noChangeAspect="1" noChangeArrowheads="1"/>
              </p:cNvPicPr>
              <p:nvPr/>
            </p:nvPicPr>
            <p:blipFill>
              <a:blip r:embed="rId3" cstate="print"/>
              <a:srcRect/>
              <a:stretch>
                <a:fillRect/>
              </a:stretch>
            </p:blipFill>
            <p:spPr bwMode="auto">
              <a:xfrm>
                <a:off x="9296400" y="2819400"/>
                <a:ext cx="4055106" cy="2895600"/>
              </a:xfrm>
              <a:prstGeom prst="rect">
                <a:avLst/>
              </a:prstGeom>
              <a:noFill/>
            </p:spPr>
          </p:pic>
          <p:grpSp>
            <p:nvGrpSpPr>
              <p:cNvPr id="10" name="Group 18"/>
              <p:cNvGrpSpPr/>
              <p:nvPr/>
            </p:nvGrpSpPr>
            <p:grpSpPr>
              <a:xfrm>
                <a:off x="9448800" y="3429000"/>
                <a:ext cx="2057400" cy="1828800"/>
                <a:chOff x="8610600" y="3429000"/>
                <a:chExt cx="2438400" cy="1066800"/>
              </a:xfrm>
            </p:grpSpPr>
            <p:sp>
              <p:nvSpPr>
                <p:cNvPr id="16" name="Rectangle 15"/>
                <p:cNvSpPr/>
                <p:nvPr/>
              </p:nvSpPr>
              <p:spPr>
                <a:xfrm>
                  <a:off x="8610600" y="3429000"/>
                  <a:ext cx="2438400" cy="10668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10600" y="3429000"/>
                  <a:ext cx="2438400" cy="1066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9"/>
              <p:cNvGrpSpPr/>
              <p:nvPr/>
            </p:nvGrpSpPr>
            <p:grpSpPr>
              <a:xfrm>
                <a:off x="10591800" y="3505200"/>
                <a:ext cx="2057400" cy="1524000"/>
                <a:chOff x="8610600" y="3429000"/>
                <a:chExt cx="2438400" cy="1066800"/>
              </a:xfrm>
            </p:grpSpPr>
            <p:sp>
              <p:nvSpPr>
                <p:cNvPr id="14" name="Rectangle 13"/>
                <p:cNvSpPr/>
                <p:nvPr/>
              </p:nvSpPr>
              <p:spPr>
                <a:xfrm>
                  <a:off x="8610600" y="3429000"/>
                  <a:ext cx="2438400" cy="10668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10600" y="3429000"/>
                  <a:ext cx="2438400" cy="1066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9448800" y="2842815"/>
                <a:ext cx="1191535" cy="552511"/>
              </a:xfrm>
              <a:prstGeom prst="rect">
                <a:avLst/>
              </a:prstGeom>
              <a:solidFill>
                <a:schemeClr val="bg1"/>
              </a:solidFill>
            </p:spPr>
            <p:txBody>
              <a:bodyPr wrap="square" rtlCol="0">
                <a:spAutoFit/>
              </a:bodyPr>
              <a:lstStyle/>
              <a:p>
                <a:r>
                  <a:rPr lang="en-US" sz="2000" dirty="0" smtClean="0"/>
                  <a:t>Horse</a:t>
                </a:r>
                <a:endParaRPr lang="en-US" sz="2000" dirty="0"/>
              </a:p>
            </p:txBody>
          </p:sp>
          <p:sp>
            <p:nvSpPr>
              <p:cNvPr id="13" name="TextBox 12"/>
              <p:cNvSpPr txBox="1"/>
              <p:nvPr/>
            </p:nvSpPr>
            <p:spPr>
              <a:xfrm>
                <a:off x="11887201" y="3026229"/>
                <a:ext cx="1235077" cy="543006"/>
              </a:xfrm>
              <a:prstGeom prst="rect">
                <a:avLst/>
              </a:prstGeom>
              <a:solidFill>
                <a:schemeClr val="bg1"/>
              </a:solidFill>
            </p:spPr>
            <p:txBody>
              <a:bodyPr wrap="square" rtlCol="0">
                <a:spAutoFit/>
              </a:bodyPr>
              <a:lstStyle/>
              <a:p>
                <a:r>
                  <a:rPr lang="en-US" sz="2000" dirty="0" smtClean="0"/>
                  <a:t>Horse</a:t>
                </a:r>
                <a:endParaRPr lang="en-US" sz="2000" dirty="0"/>
              </a:p>
            </p:txBody>
          </p:sp>
        </p:grpSp>
        <p:sp>
          <p:nvSpPr>
            <p:cNvPr id="18" name="TextBox 17"/>
            <p:cNvSpPr txBox="1"/>
            <p:nvPr/>
          </p:nvSpPr>
          <p:spPr>
            <a:xfrm>
              <a:off x="6705600" y="1219200"/>
              <a:ext cx="1707519" cy="400110"/>
            </a:xfrm>
            <a:prstGeom prst="rect">
              <a:avLst/>
            </a:prstGeom>
            <a:noFill/>
          </p:spPr>
          <p:txBody>
            <a:bodyPr wrap="none" rtlCol="0">
              <a:spAutoFit/>
            </a:bodyPr>
            <a:lstStyle/>
            <a:p>
              <a:r>
                <a:rPr lang="en-US" sz="2000" b="1" dirty="0" smtClean="0"/>
                <a:t>Object Level</a:t>
              </a:r>
              <a:endParaRPr lang="en-US" sz="2000" b="1" dirty="0"/>
            </a:p>
          </p:txBody>
        </p:sp>
      </p:grpSp>
      <p:grpSp>
        <p:nvGrpSpPr>
          <p:cNvPr id="24" name="Group 23"/>
          <p:cNvGrpSpPr/>
          <p:nvPr/>
        </p:nvGrpSpPr>
        <p:grpSpPr>
          <a:xfrm>
            <a:off x="3886200" y="1828800"/>
            <a:ext cx="5257800" cy="4147629"/>
            <a:chOff x="0" y="1295400"/>
            <a:chExt cx="5953126" cy="4376229"/>
          </a:xfrm>
        </p:grpSpPr>
        <p:grpSp>
          <p:nvGrpSpPr>
            <p:cNvPr id="6" name="Group 5"/>
            <p:cNvGrpSpPr>
              <a:grpSpLocks noChangeAspect="1"/>
            </p:cNvGrpSpPr>
            <p:nvPr/>
          </p:nvGrpSpPr>
          <p:grpSpPr>
            <a:xfrm>
              <a:off x="0" y="1600200"/>
              <a:ext cx="5953126" cy="4071429"/>
              <a:chOff x="66674" y="0"/>
              <a:chExt cx="8467726" cy="5791200"/>
            </a:xfrm>
          </p:grpSpPr>
          <p:graphicFrame>
            <p:nvGraphicFramePr>
              <p:cNvPr id="4" name="Object 4"/>
              <p:cNvGraphicFramePr>
                <a:graphicFrameLocks noChangeAspect="1"/>
              </p:cNvGraphicFramePr>
              <p:nvPr/>
            </p:nvGraphicFramePr>
            <p:xfrm>
              <a:off x="66674" y="49212"/>
              <a:ext cx="6181726" cy="5741988"/>
            </p:xfrm>
            <a:graphic>
              <a:graphicData uri="http://schemas.openxmlformats.org/presentationml/2006/ole">
                <p:oleObj spid="_x0000_s138242" name="Acrobat Document" r:id="rId4" imgW="5192980" imgH="4822085" progId="AcroExch.Document.7">
                  <p:embed/>
                </p:oleObj>
              </a:graphicData>
            </a:graphic>
          </p:graphicFrame>
          <p:sp>
            <p:nvSpPr>
              <p:cNvPr id="5" name="TextBox 4"/>
              <p:cNvSpPr txBox="1"/>
              <p:nvPr/>
            </p:nvSpPr>
            <p:spPr>
              <a:xfrm>
                <a:off x="6248400" y="0"/>
                <a:ext cx="2286000" cy="5384711"/>
              </a:xfrm>
              <a:prstGeom prst="rect">
                <a:avLst/>
              </a:prstGeom>
              <a:noFill/>
            </p:spPr>
            <p:txBody>
              <a:bodyPr wrap="square" rtlCol="0">
                <a:spAutoFit/>
              </a:bodyPr>
              <a:lstStyle/>
              <a:p>
                <a:r>
                  <a:rPr lang="en-US" sz="1200" b="1" dirty="0" smtClean="0"/>
                  <a:t>Categories</a:t>
                </a:r>
              </a:p>
              <a:p>
                <a:r>
                  <a:rPr lang="en-US" sz="1200" dirty="0" smtClean="0"/>
                  <a:t>Animal</a:t>
                </a:r>
              </a:p>
              <a:p>
                <a:r>
                  <a:rPr lang="en-US" sz="1200" dirty="0" smtClean="0"/>
                  <a:t>Land animal</a:t>
                </a:r>
              </a:p>
              <a:p>
                <a:r>
                  <a:rPr lang="en-US" sz="1200" dirty="0" smtClean="0"/>
                  <a:t>Mammal</a:t>
                </a:r>
              </a:p>
              <a:p>
                <a:r>
                  <a:rPr lang="en-US" sz="1200" dirty="0" smtClean="0"/>
                  <a:t>Four legged animal</a:t>
                </a:r>
              </a:p>
              <a:p>
                <a:r>
                  <a:rPr lang="en-US" sz="1200" dirty="0" smtClean="0"/>
                  <a:t>Elk</a:t>
                </a:r>
              </a:p>
              <a:p>
                <a:endParaRPr lang="en-US" sz="1200" dirty="0" smtClean="0"/>
              </a:p>
              <a:p>
                <a:r>
                  <a:rPr lang="en-US" sz="1200" b="1" dirty="0" smtClean="0"/>
                  <a:t>Pose</a:t>
                </a:r>
              </a:p>
              <a:p>
                <a:r>
                  <a:rPr lang="en-US" sz="1200" dirty="0" smtClean="0"/>
                  <a:t>Lying down = 1</a:t>
                </a:r>
              </a:p>
              <a:p>
                <a:r>
                  <a:rPr lang="en-US" sz="1200" dirty="0" smtClean="0"/>
                  <a:t>Back = 1</a:t>
                </a:r>
              </a:p>
              <a:p>
                <a:r>
                  <a:rPr lang="en-US" sz="1200" dirty="0" smtClean="0"/>
                  <a:t>…</a:t>
                </a:r>
              </a:p>
              <a:p>
                <a:endParaRPr lang="en-US" sz="1200" dirty="0" smtClean="0"/>
              </a:p>
              <a:p>
                <a:r>
                  <a:rPr lang="en-US" sz="1200" b="1" dirty="0" smtClean="0"/>
                  <a:t>Functional</a:t>
                </a:r>
                <a:endParaRPr lang="en-US" sz="1200" dirty="0" smtClean="0"/>
              </a:p>
              <a:p>
                <a:r>
                  <a:rPr lang="en-US" sz="1200" dirty="0" smtClean="0"/>
                  <a:t>Can see</a:t>
                </a:r>
              </a:p>
              <a:p>
                <a:r>
                  <a:rPr lang="en-US" sz="1200" dirty="0" smtClean="0"/>
                  <a:t>Can walk</a:t>
                </a:r>
              </a:p>
              <a:p>
                <a:r>
                  <a:rPr lang="en-US" sz="1200" dirty="0" smtClean="0"/>
                  <a:t>Herbivorous</a:t>
                </a:r>
              </a:p>
              <a:p>
                <a:r>
                  <a:rPr lang="en-US" sz="1200" dirty="0" smtClean="0"/>
                  <a:t>…</a:t>
                </a:r>
              </a:p>
              <a:p>
                <a:endParaRPr lang="en-US" sz="1200" dirty="0" smtClean="0"/>
              </a:p>
              <a:p>
                <a:r>
                  <a:rPr lang="en-US" sz="1200" b="1" dirty="0" smtClean="0"/>
                  <a:t>Material</a:t>
                </a:r>
                <a:endParaRPr lang="en-US" sz="1200" dirty="0" smtClean="0"/>
              </a:p>
              <a:p>
                <a:r>
                  <a:rPr lang="en-US" sz="1200" dirty="0" smtClean="0"/>
                  <a:t>Pixel segmentations</a:t>
                </a:r>
                <a:endParaRPr lang="en-US" sz="1200" dirty="0"/>
              </a:p>
            </p:txBody>
          </p:sp>
        </p:grpSp>
        <p:sp>
          <p:nvSpPr>
            <p:cNvPr id="19" name="TextBox 18"/>
            <p:cNvSpPr txBox="1"/>
            <p:nvPr/>
          </p:nvSpPr>
          <p:spPr>
            <a:xfrm>
              <a:off x="847726" y="1295400"/>
              <a:ext cx="3179204" cy="400110"/>
            </a:xfrm>
            <a:prstGeom prst="rect">
              <a:avLst/>
            </a:prstGeom>
            <a:noFill/>
          </p:spPr>
          <p:txBody>
            <a:bodyPr wrap="none" rtlCol="0">
              <a:spAutoFit/>
            </a:bodyPr>
            <a:lstStyle/>
            <a:p>
              <a:r>
                <a:rPr lang="en-US" sz="2000" b="1" dirty="0" smtClean="0"/>
                <a:t>Detailed Attributes Level</a:t>
              </a:r>
              <a:endParaRPr lang="en-US" sz="2000" b="1" dirty="0"/>
            </a:p>
          </p:txBody>
        </p:sp>
      </p:grpSp>
      <p:grpSp>
        <p:nvGrpSpPr>
          <p:cNvPr id="22" name="Group 21"/>
          <p:cNvGrpSpPr/>
          <p:nvPr/>
        </p:nvGrpSpPr>
        <p:grpSpPr>
          <a:xfrm>
            <a:off x="76200" y="1219200"/>
            <a:ext cx="2941727" cy="2743200"/>
            <a:chOff x="6019799" y="3962400"/>
            <a:chExt cx="2941727" cy="2743200"/>
          </a:xfrm>
        </p:grpSpPr>
        <p:pic>
          <p:nvPicPr>
            <p:cNvPr id="7" name="Picture 10" descr="http://www.historyforkids.org/learn/egypt/environment/donkey.jpg"/>
            <p:cNvPicPr>
              <a:picLocks noChangeAspect="1" noChangeArrowheads="1"/>
            </p:cNvPicPr>
            <p:nvPr/>
          </p:nvPicPr>
          <p:blipFill>
            <a:blip r:embed="rId5" cstate="print"/>
            <a:srcRect/>
            <a:stretch>
              <a:fillRect/>
            </a:stretch>
          </p:blipFill>
          <p:spPr bwMode="auto">
            <a:xfrm>
              <a:off x="6019799" y="4343400"/>
              <a:ext cx="2941727" cy="2362200"/>
            </a:xfrm>
            <a:prstGeom prst="rect">
              <a:avLst/>
            </a:prstGeom>
            <a:noFill/>
          </p:spPr>
        </p:pic>
        <p:sp>
          <p:nvSpPr>
            <p:cNvPr id="20" name="TextBox 19"/>
            <p:cNvSpPr txBox="1"/>
            <p:nvPr/>
          </p:nvSpPr>
          <p:spPr>
            <a:xfrm>
              <a:off x="6629400" y="3962400"/>
              <a:ext cx="1651414" cy="400110"/>
            </a:xfrm>
            <a:prstGeom prst="rect">
              <a:avLst/>
            </a:prstGeom>
            <a:noFill/>
          </p:spPr>
          <p:txBody>
            <a:bodyPr wrap="none" rtlCol="0">
              <a:spAutoFit/>
            </a:bodyPr>
            <a:lstStyle/>
            <a:p>
              <a:r>
                <a:rPr lang="en-US" sz="2000" b="1" dirty="0" smtClean="0"/>
                <a:t>Image Level</a:t>
              </a:r>
              <a:endParaRPr lang="en-US" sz="2000" b="1" dirty="0"/>
            </a:p>
          </p:txBody>
        </p:sp>
        <p:sp>
          <p:nvSpPr>
            <p:cNvPr id="21" name="TextBox 20"/>
            <p:cNvSpPr txBox="1"/>
            <p:nvPr/>
          </p:nvSpPr>
          <p:spPr>
            <a:xfrm>
              <a:off x="6095998" y="4400490"/>
              <a:ext cx="2743201" cy="400110"/>
            </a:xfrm>
            <a:prstGeom prst="rect">
              <a:avLst/>
            </a:prstGeom>
            <a:solidFill>
              <a:schemeClr val="bg1"/>
            </a:solidFill>
          </p:spPr>
          <p:txBody>
            <a:bodyPr wrap="square" rtlCol="0">
              <a:spAutoFit/>
            </a:bodyPr>
            <a:lstStyle/>
            <a:p>
              <a:pPr algn="ctr"/>
              <a:r>
                <a:rPr lang="en-US" sz="2000" dirty="0" smtClean="0"/>
                <a:t>Contains donkey</a:t>
              </a:r>
              <a:endParaRPr lang="en-US" sz="2000" dirty="0"/>
            </a:p>
          </p:txBody>
        </p:sp>
      </p:grpSp>
      <p:sp>
        <p:nvSpPr>
          <p:cNvPr id="26" name="Right Arrow 25"/>
          <p:cNvSpPr/>
          <p:nvPr/>
        </p:nvSpPr>
        <p:spPr bwMode="auto">
          <a:xfrm>
            <a:off x="3124200" y="4038600"/>
            <a:ext cx="6096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failure/success story</a:t>
            </a:r>
            <a:endParaRPr lang="en-US" dirty="0"/>
          </a:p>
        </p:txBody>
      </p:sp>
      <p:sp>
        <p:nvSpPr>
          <p:cNvPr id="8" name="TextBox 7"/>
          <p:cNvSpPr txBox="1"/>
          <p:nvPr/>
        </p:nvSpPr>
        <p:spPr>
          <a:xfrm>
            <a:off x="7128705" y="6550223"/>
            <a:ext cx="2015295" cy="307777"/>
          </a:xfrm>
          <a:prstGeom prst="rect">
            <a:avLst/>
          </a:prstGeom>
          <a:noFill/>
        </p:spPr>
        <p:txBody>
          <a:bodyPr wrap="none" rtlCol="0">
            <a:spAutoFit/>
          </a:bodyPr>
          <a:lstStyle/>
          <a:p>
            <a:r>
              <a:rPr lang="en-US" sz="1400" dirty="0" smtClean="0">
                <a:solidFill>
                  <a:schemeClr val="bg1">
                    <a:lumMod val="50000"/>
                  </a:schemeClr>
                </a:solidFill>
              </a:rPr>
              <a:t>Photo by Ivan </a:t>
            </a:r>
            <a:r>
              <a:rPr lang="en-US" sz="1400" dirty="0" err="1" smtClean="0">
                <a:solidFill>
                  <a:schemeClr val="bg1">
                    <a:lumMod val="50000"/>
                  </a:schemeClr>
                </a:solidFill>
              </a:rPr>
              <a:t>Makarov</a:t>
            </a:r>
            <a:endParaRPr lang="en-US" sz="1400" dirty="0">
              <a:solidFill>
                <a:schemeClr val="bg1">
                  <a:lumMod val="50000"/>
                </a:schemeClr>
              </a:solidFill>
            </a:endParaRPr>
          </a:p>
        </p:txBody>
      </p:sp>
      <p:pic>
        <p:nvPicPr>
          <p:cNvPr id="77832" name="Picture 8" descr="http://farm3.static.flickr.com/2342/2523711352_237520aa2d_z.jpg?zz=1"/>
          <p:cNvPicPr>
            <a:picLocks noChangeAspect="1" noChangeArrowheads="1"/>
          </p:cNvPicPr>
          <p:nvPr/>
        </p:nvPicPr>
        <p:blipFill>
          <a:blip r:embed="rId3" cstate="print"/>
          <a:srcRect/>
          <a:stretch>
            <a:fillRect/>
          </a:stretch>
        </p:blipFill>
        <p:spPr bwMode="auto">
          <a:xfrm>
            <a:off x="2743200" y="1600200"/>
            <a:ext cx="3137296" cy="4724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Advantages of </a:t>
            </a:r>
            <a:r>
              <a:rPr lang="en-US" sz="3200" dirty="0" smtClean="0"/>
              <a:t>supervised </a:t>
            </a:r>
            <a:r>
              <a:rPr lang="en-US" sz="3200" dirty="0" smtClean="0"/>
              <a:t>attributes</a:t>
            </a:r>
            <a:endParaRPr lang="en-US" sz="3200" dirty="0"/>
          </a:p>
        </p:txBody>
      </p:sp>
      <p:sp>
        <p:nvSpPr>
          <p:cNvPr id="3" name="Content Placeholder 2"/>
          <p:cNvSpPr>
            <a:spLocks noGrp="1"/>
          </p:cNvSpPr>
          <p:nvPr>
            <p:ph idx="1"/>
          </p:nvPr>
        </p:nvSpPr>
        <p:spPr>
          <a:xfrm>
            <a:off x="347663" y="1295400"/>
            <a:ext cx="8415337" cy="5257800"/>
          </a:xfrm>
        </p:spPr>
        <p:txBody>
          <a:bodyPr/>
          <a:lstStyle/>
          <a:p>
            <a:r>
              <a:rPr lang="en-US" sz="2800" dirty="0" smtClean="0"/>
              <a:t>Enables verbal </a:t>
            </a:r>
            <a:r>
              <a:rPr lang="en-US" sz="2800" dirty="0" smtClean="0"/>
              <a:t>description of objects and images</a:t>
            </a:r>
          </a:p>
          <a:p>
            <a:pPr>
              <a:buNone/>
            </a:pPr>
            <a:endParaRPr lang="en-US" sz="2800" dirty="0" smtClean="0"/>
          </a:p>
          <a:p>
            <a:pPr>
              <a:buNone/>
            </a:pPr>
            <a:endParaRPr lang="en-US" sz="2800" dirty="0" smtClean="0"/>
          </a:p>
          <a:p>
            <a:endParaRPr lang="en-US" sz="2800" dirty="0" smtClean="0"/>
          </a:p>
          <a:p>
            <a:endParaRPr lang="en-US" sz="3200" dirty="0" smtClean="0"/>
          </a:p>
          <a:p>
            <a:endParaRPr lang="en-US" sz="3600" dirty="0"/>
          </a:p>
        </p:txBody>
      </p:sp>
      <p:pic>
        <p:nvPicPr>
          <p:cNvPr id="4" name="Picture 2"/>
          <p:cNvPicPr>
            <a:picLocks noChangeAspect="1" noChangeArrowheads="1"/>
          </p:cNvPicPr>
          <p:nvPr/>
        </p:nvPicPr>
        <p:blipFill>
          <a:blip r:embed="rId3" cstate="print"/>
          <a:srcRect l="15150" t="16081" r="31818" b="299"/>
          <a:stretch>
            <a:fillRect/>
          </a:stretch>
        </p:blipFill>
        <p:spPr bwMode="auto">
          <a:xfrm>
            <a:off x="990600" y="2590800"/>
            <a:ext cx="2590800" cy="3848833"/>
          </a:xfrm>
          <a:prstGeom prst="rect">
            <a:avLst/>
          </a:prstGeom>
          <a:noFill/>
          <a:ln w="9525">
            <a:noFill/>
            <a:miter lim="800000"/>
            <a:headEnd/>
            <a:tailEnd/>
          </a:ln>
        </p:spPr>
      </p:pic>
      <p:sp>
        <p:nvSpPr>
          <p:cNvPr id="5" name="TextBox 4"/>
          <p:cNvSpPr txBox="1"/>
          <p:nvPr/>
        </p:nvSpPr>
        <p:spPr>
          <a:xfrm>
            <a:off x="3886201" y="3733800"/>
            <a:ext cx="3429000" cy="954107"/>
          </a:xfrm>
          <a:prstGeom prst="rect">
            <a:avLst/>
          </a:prstGeom>
          <a:noFill/>
        </p:spPr>
        <p:txBody>
          <a:bodyPr wrap="square" rtlCol="0">
            <a:spAutoFit/>
          </a:bodyPr>
          <a:lstStyle/>
          <a:p>
            <a:r>
              <a:rPr lang="en-US" sz="2800" dirty="0" smtClean="0"/>
              <a:t>Large angry dog with pointy teeth</a:t>
            </a:r>
            <a:endParaRPr 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Advantages of </a:t>
            </a:r>
            <a:r>
              <a:rPr lang="en-US" sz="3200" dirty="0" smtClean="0"/>
              <a:t>supervised </a:t>
            </a:r>
            <a:r>
              <a:rPr lang="en-US" sz="3200" dirty="0" smtClean="0"/>
              <a:t>attributes</a:t>
            </a:r>
            <a:endParaRPr lang="en-US" sz="3200" dirty="0"/>
          </a:p>
        </p:txBody>
      </p:sp>
      <p:sp>
        <p:nvSpPr>
          <p:cNvPr id="3" name="Content Placeholder 2"/>
          <p:cNvSpPr>
            <a:spLocks noGrp="1"/>
          </p:cNvSpPr>
          <p:nvPr>
            <p:ph idx="1"/>
          </p:nvPr>
        </p:nvSpPr>
        <p:spPr/>
        <p:txBody>
          <a:bodyPr/>
          <a:lstStyle/>
          <a:p>
            <a:r>
              <a:rPr lang="en-US" sz="2800" dirty="0" smtClean="0"/>
              <a:t>Provides correspondence for objects from different categories </a:t>
            </a:r>
          </a:p>
          <a:p>
            <a:endParaRPr lang="en-US" sz="3200" dirty="0" smtClean="0"/>
          </a:p>
          <a:p>
            <a:endParaRPr lang="en-US" sz="3600" dirty="0" smtClean="0"/>
          </a:p>
          <a:p>
            <a:endParaRPr lang="en-US" sz="4000" dirty="0"/>
          </a:p>
        </p:txBody>
      </p:sp>
      <p:pic>
        <p:nvPicPr>
          <p:cNvPr id="4" name="Picture 3"/>
          <p:cNvPicPr>
            <a:picLocks noChangeAspect="1" noChangeArrowheads="1"/>
          </p:cNvPicPr>
          <p:nvPr/>
        </p:nvPicPr>
        <p:blipFill>
          <a:blip r:embed="rId4" cstate="print"/>
          <a:srcRect b="11980"/>
          <a:stretch>
            <a:fillRect/>
          </a:stretch>
        </p:blipFill>
        <p:spPr bwMode="auto">
          <a:xfrm>
            <a:off x="1219200" y="2971800"/>
            <a:ext cx="1676400" cy="1106501"/>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l="1880" t="13547" r="652" b="19427"/>
          <a:stretch>
            <a:fillRect/>
          </a:stretch>
        </p:blipFill>
        <p:spPr bwMode="auto">
          <a:xfrm>
            <a:off x="6019800" y="3048000"/>
            <a:ext cx="1732141" cy="1219200"/>
          </a:xfrm>
          <a:prstGeom prst="rect">
            <a:avLst/>
          </a:prstGeom>
          <a:noFill/>
          <a:ln w="9525">
            <a:noFill/>
            <a:miter lim="800000"/>
            <a:headEnd/>
            <a:tailEnd/>
          </a:ln>
        </p:spPr>
      </p:pic>
      <p:pic>
        <p:nvPicPr>
          <p:cNvPr id="6" name="Picture 4" descr="http://www.news.cornell.edu/stories/Sept05/dog.jpg"/>
          <p:cNvPicPr>
            <a:picLocks noChangeAspect="1" noChangeArrowheads="1"/>
          </p:cNvPicPr>
          <p:nvPr/>
        </p:nvPicPr>
        <p:blipFill>
          <a:blip r:embed="rId6" cstate="print"/>
          <a:srcRect/>
          <a:stretch>
            <a:fillRect/>
          </a:stretch>
        </p:blipFill>
        <p:spPr bwMode="auto">
          <a:xfrm>
            <a:off x="3352800" y="5029200"/>
            <a:ext cx="1676400" cy="1576086"/>
          </a:xfrm>
          <a:prstGeom prst="rect">
            <a:avLst/>
          </a:prstGeom>
          <a:noFill/>
          <a:ln w="38100">
            <a:noFill/>
            <a:miter lim="800000"/>
            <a:headEnd/>
            <a:tailEnd/>
          </a:ln>
        </p:spPr>
      </p:pic>
      <p:sp>
        <p:nvSpPr>
          <p:cNvPr id="10" name="Oval 9"/>
          <p:cNvSpPr/>
          <p:nvPr/>
        </p:nvSpPr>
        <p:spPr bwMode="auto">
          <a:xfrm>
            <a:off x="3429000" y="4953000"/>
            <a:ext cx="533400" cy="6096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3" name="Oval 12"/>
          <p:cNvSpPr/>
          <p:nvPr/>
        </p:nvSpPr>
        <p:spPr bwMode="auto">
          <a:xfrm>
            <a:off x="1295400" y="3124200"/>
            <a:ext cx="457200" cy="7620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4" name="Oval 13"/>
          <p:cNvSpPr/>
          <p:nvPr/>
        </p:nvSpPr>
        <p:spPr bwMode="auto">
          <a:xfrm>
            <a:off x="5867400" y="3124200"/>
            <a:ext cx="914400" cy="6858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3" name="TextBox 22"/>
          <p:cNvSpPr txBox="1"/>
          <p:nvPr/>
        </p:nvSpPr>
        <p:spPr>
          <a:xfrm>
            <a:off x="990600" y="2667000"/>
            <a:ext cx="838691" cy="369332"/>
          </a:xfrm>
          <a:prstGeom prst="rect">
            <a:avLst/>
          </a:prstGeom>
          <a:noFill/>
        </p:spPr>
        <p:txBody>
          <a:bodyPr wrap="none" rtlCol="0">
            <a:spAutoFit/>
          </a:bodyPr>
          <a:lstStyle/>
          <a:p>
            <a:r>
              <a:rPr lang="en-US" b="1" dirty="0" smtClean="0">
                <a:solidFill>
                  <a:srgbClr val="FF0000"/>
                </a:solidFill>
              </a:rPr>
              <a:t>HEAD</a:t>
            </a:r>
            <a:endParaRPr lang="en-US" b="1" dirty="0">
              <a:solidFill>
                <a:srgbClr val="FF0000"/>
              </a:solidFill>
            </a:endParaRPr>
          </a:p>
        </p:txBody>
      </p:sp>
      <p:sp>
        <p:nvSpPr>
          <p:cNvPr id="24" name="TextBox 23"/>
          <p:cNvSpPr txBox="1"/>
          <p:nvPr/>
        </p:nvSpPr>
        <p:spPr>
          <a:xfrm>
            <a:off x="3352800" y="4572000"/>
            <a:ext cx="838691" cy="369332"/>
          </a:xfrm>
          <a:prstGeom prst="rect">
            <a:avLst/>
          </a:prstGeom>
          <a:noFill/>
        </p:spPr>
        <p:txBody>
          <a:bodyPr wrap="none" rtlCol="0">
            <a:spAutoFit/>
          </a:bodyPr>
          <a:lstStyle/>
          <a:p>
            <a:r>
              <a:rPr lang="en-US" b="1" dirty="0" smtClean="0">
                <a:solidFill>
                  <a:srgbClr val="FF0000"/>
                </a:solidFill>
              </a:rPr>
              <a:t>HEAD</a:t>
            </a:r>
            <a:endParaRPr lang="en-US" b="1" dirty="0">
              <a:solidFill>
                <a:srgbClr val="FF0000"/>
              </a:solidFill>
            </a:endParaRPr>
          </a:p>
        </p:txBody>
      </p:sp>
      <p:sp>
        <p:nvSpPr>
          <p:cNvPr id="25" name="TextBox 24"/>
          <p:cNvSpPr txBox="1"/>
          <p:nvPr/>
        </p:nvSpPr>
        <p:spPr>
          <a:xfrm>
            <a:off x="5943600" y="2743200"/>
            <a:ext cx="838691" cy="369332"/>
          </a:xfrm>
          <a:prstGeom prst="rect">
            <a:avLst/>
          </a:prstGeom>
          <a:noFill/>
        </p:spPr>
        <p:txBody>
          <a:bodyPr wrap="none" rtlCol="0">
            <a:spAutoFit/>
          </a:bodyPr>
          <a:lstStyle/>
          <a:p>
            <a:r>
              <a:rPr lang="en-US" b="1" dirty="0" smtClean="0">
                <a:solidFill>
                  <a:srgbClr val="FF0000"/>
                </a:solidFill>
              </a:rPr>
              <a:t>HEAD</a:t>
            </a:r>
            <a:endParaRPr lang="en-US" b="1" dirty="0">
              <a:solidFill>
                <a:srgbClr val="FF0000"/>
              </a:solidFill>
            </a:endParaRPr>
          </a:p>
        </p:txBody>
      </p:sp>
      <p:sp>
        <p:nvSpPr>
          <p:cNvPr id="28" name="Oval 27"/>
          <p:cNvSpPr/>
          <p:nvPr/>
        </p:nvSpPr>
        <p:spPr bwMode="auto">
          <a:xfrm>
            <a:off x="2209800" y="3505200"/>
            <a:ext cx="457200" cy="609600"/>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9" name="Oval 28"/>
          <p:cNvSpPr/>
          <p:nvPr/>
        </p:nvSpPr>
        <p:spPr bwMode="auto">
          <a:xfrm>
            <a:off x="1676400" y="3352800"/>
            <a:ext cx="304800" cy="609600"/>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0" name="Oval 29"/>
          <p:cNvSpPr/>
          <p:nvPr/>
        </p:nvSpPr>
        <p:spPr bwMode="auto">
          <a:xfrm>
            <a:off x="3505200" y="5791200"/>
            <a:ext cx="457200" cy="609600"/>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1" name="Oval 30"/>
          <p:cNvSpPr/>
          <p:nvPr/>
        </p:nvSpPr>
        <p:spPr bwMode="auto">
          <a:xfrm>
            <a:off x="4495800" y="5638800"/>
            <a:ext cx="457200" cy="838200"/>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2" name="Oval 31"/>
          <p:cNvSpPr/>
          <p:nvPr/>
        </p:nvSpPr>
        <p:spPr bwMode="auto">
          <a:xfrm>
            <a:off x="6096000" y="3581400"/>
            <a:ext cx="914400" cy="533400"/>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5" name="TextBox 34"/>
          <p:cNvSpPr txBox="1"/>
          <p:nvPr/>
        </p:nvSpPr>
        <p:spPr>
          <a:xfrm>
            <a:off x="1752600" y="4050268"/>
            <a:ext cx="659155" cy="369332"/>
          </a:xfrm>
          <a:prstGeom prst="rect">
            <a:avLst/>
          </a:prstGeom>
          <a:noFill/>
        </p:spPr>
        <p:txBody>
          <a:bodyPr wrap="none" rtlCol="0">
            <a:spAutoFit/>
          </a:bodyPr>
          <a:lstStyle/>
          <a:p>
            <a:r>
              <a:rPr lang="en-US" b="1" dirty="0" smtClean="0">
                <a:solidFill>
                  <a:schemeClr val="accent2">
                    <a:lumMod val="75000"/>
                  </a:schemeClr>
                </a:solidFill>
              </a:rPr>
              <a:t>LEG</a:t>
            </a:r>
            <a:endParaRPr lang="en-US" b="1" dirty="0">
              <a:solidFill>
                <a:schemeClr val="accent2">
                  <a:lumMod val="75000"/>
                </a:schemeClr>
              </a:solidFill>
            </a:endParaRPr>
          </a:p>
        </p:txBody>
      </p:sp>
      <p:sp>
        <p:nvSpPr>
          <p:cNvPr id="36" name="TextBox 35"/>
          <p:cNvSpPr txBox="1"/>
          <p:nvPr/>
        </p:nvSpPr>
        <p:spPr>
          <a:xfrm>
            <a:off x="6248400" y="4267200"/>
            <a:ext cx="659155" cy="369332"/>
          </a:xfrm>
          <a:prstGeom prst="rect">
            <a:avLst/>
          </a:prstGeom>
          <a:noFill/>
        </p:spPr>
        <p:txBody>
          <a:bodyPr wrap="none" rtlCol="0">
            <a:spAutoFit/>
          </a:bodyPr>
          <a:lstStyle/>
          <a:p>
            <a:r>
              <a:rPr lang="en-US" b="1" dirty="0" smtClean="0">
                <a:solidFill>
                  <a:schemeClr val="accent2">
                    <a:lumMod val="75000"/>
                  </a:schemeClr>
                </a:solidFill>
              </a:rPr>
              <a:t>LEG</a:t>
            </a:r>
            <a:endParaRPr lang="en-US" b="1" dirty="0">
              <a:solidFill>
                <a:schemeClr val="accent2">
                  <a:lumMod val="75000"/>
                </a:schemeClr>
              </a:solidFill>
            </a:endParaRPr>
          </a:p>
        </p:txBody>
      </p:sp>
      <p:sp>
        <p:nvSpPr>
          <p:cNvPr id="37" name="TextBox 36"/>
          <p:cNvSpPr txBox="1"/>
          <p:nvPr/>
        </p:nvSpPr>
        <p:spPr>
          <a:xfrm>
            <a:off x="5029200" y="6019800"/>
            <a:ext cx="659155" cy="369332"/>
          </a:xfrm>
          <a:prstGeom prst="rect">
            <a:avLst/>
          </a:prstGeom>
          <a:noFill/>
        </p:spPr>
        <p:txBody>
          <a:bodyPr wrap="none" rtlCol="0">
            <a:spAutoFit/>
          </a:bodyPr>
          <a:lstStyle/>
          <a:p>
            <a:r>
              <a:rPr lang="en-US" b="1" dirty="0" smtClean="0">
                <a:solidFill>
                  <a:schemeClr val="accent2">
                    <a:lumMod val="75000"/>
                  </a:schemeClr>
                </a:solidFill>
              </a:rPr>
              <a:t>LEG</a:t>
            </a:r>
            <a:endParaRPr lang="en-US" b="1" dirty="0">
              <a:solidFill>
                <a:schemeClr val="accent2">
                  <a:lumMod val="75000"/>
                </a:schemeClr>
              </a:solidFill>
            </a:endParaRPr>
          </a:p>
        </p:txBody>
      </p:sp>
      <p:sp>
        <p:nvSpPr>
          <p:cNvPr id="39" name="TextBox 38"/>
          <p:cNvSpPr txBox="1"/>
          <p:nvPr/>
        </p:nvSpPr>
        <p:spPr>
          <a:xfrm>
            <a:off x="1981200" y="2590800"/>
            <a:ext cx="1360181" cy="369332"/>
          </a:xfrm>
          <a:prstGeom prst="rect">
            <a:avLst/>
          </a:prstGeom>
          <a:noFill/>
        </p:spPr>
        <p:txBody>
          <a:bodyPr wrap="none" rtlCol="0">
            <a:spAutoFit/>
          </a:bodyPr>
          <a:lstStyle/>
          <a:p>
            <a:r>
              <a:rPr lang="en-US" b="1" dirty="0" smtClean="0"/>
              <a:t>STANDING</a:t>
            </a:r>
            <a:endParaRPr lang="en-US" b="1" dirty="0"/>
          </a:p>
        </p:txBody>
      </p:sp>
      <p:sp>
        <p:nvSpPr>
          <p:cNvPr id="40" name="TextBox 39"/>
          <p:cNvSpPr txBox="1"/>
          <p:nvPr/>
        </p:nvSpPr>
        <p:spPr>
          <a:xfrm>
            <a:off x="4114800" y="4724400"/>
            <a:ext cx="1360181" cy="369332"/>
          </a:xfrm>
          <a:prstGeom prst="rect">
            <a:avLst/>
          </a:prstGeom>
          <a:noFill/>
        </p:spPr>
        <p:txBody>
          <a:bodyPr wrap="none" rtlCol="0">
            <a:spAutoFit/>
          </a:bodyPr>
          <a:lstStyle/>
          <a:p>
            <a:r>
              <a:rPr lang="en-US" b="1" dirty="0" smtClean="0"/>
              <a:t>STANDING</a:t>
            </a:r>
            <a:endParaRPr lang="en-US" b="1" dirty="0"/>
          </a:p>
        </p:txBody>
      </p:sp>
      <p:sp>
        <p:nvSpPr>
          <p:cNvPr id="41" name="TextBox 40"/>
          <p:cNvSpPr txBox="1"/>
          <p:nvPr/>
        </p:nvSpPr>
        <p:spPr>
          <a:xfrm>
            <a:off x="7391400" y="2819400"/>
            <a:ext cx="1095172" cy="369332"/>
          </a:xfrm>
          <a:prstGeom prst="rect">
            <a:avLst/>
          </a:prstGeom>
          <a:noFill/>
        </p:spPr>
        <p:txBody>
          <a:bodyPr wrap="none" rtlCol="0">
            <a:spAutoFit/>
          </a:bodyPr>
          <a:lstStyle/>
          <a:p>
            <a:r>
              <a:rPr lang="en-US" b="1" dirty="0" smtClean="0"/>
              <a:t>SITTING</a:t>
            </a:r>
            <a:endParaRPr lang="en-US"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23" grpId="0"/>
      <p:bldP spid="24" grpId="0"/>
      <p:bldP spid="25" grpId="0"/>
      <p:bldP spid="28" grpId="0" animBg="1"/>
      <p:bldP spid="29" grpId="0" animBg="1"/>
      <p:bldP spid="30" grpId="0" animBg="1"/>
      <p:bldP spid="31" grpId="0" animBg="1"/>
      <p:bldP spid="32" grpId="0" animBg="1"/>
      <p:bldP spid="35" grpId="0"/>
      <p:bldP spid="36" grpId="0"/>
      <p:bldP spid="37" grpId="0"/>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Advantages </a:t>
            </a:r>
            <a:r>
              <a:rPr lang="en-US" sz="3200" dirty="0" smtClean="0"/>
              <a:t>of supervised </a:t>
            </a:r>
            <a:r>
              <a:rPr lang="en-US" sz="3200" dirty="0" smtClean="0"/>
              <a:t>attributes</a:t>
            </a:r>
            <a:endParaRPr lang="en-US" sz="3200" dirty="0"/>
          </a:p>
        </p:txBody>
      </p:sp>
      <p:sp>
        <p:nvSpPr>
          <p:cNvPr id="3" name="Content Placeholder 2"/>
          <p:cNvSpPr>
            <a:spLocks noGrp="1"/>
          </p:cNvSpPr>
          <p:nvPr>
            <p:ph idx="1"/>
          </p:nvPr>
        </p:nvSpPr>
        <p:spPr/>
        <p:txBody>
          <a:bodyPr/>
          <a:lstStyle/>
          <a:p>
            <a:r>
              <a:rPr lang="en-US" sz="2800" dirty="0" smtClean="0"/>
              <a:t>Provides correspondence for objects from the same category</a:t>
            </a:r>
          </a:p>
          <a:p>
            <a:pPr lvl="1"/>
            <a:r>
              <a:rPr lang="en-US" sz="2800" dirty="0" smtClean="0"/>
              <a:t>The </a:t>
            </a:r>
            <a:r>
              <a:rPr lang="en-US" sz="2800" dirty="0" smtClean="0"/>
              <a:t>mystery of the missing 40%</a:t>
            </a:r>
          </a:p>
          <a:p>
            <a:endParaRPr lang="en-US" sz="2800" dirty="0" smtClean="0"/>
          </a:p>
          <a:p>
            <a:endParaRPr lang="en-US" sz="3200" dirty="0" smtClean="0"/>
          </a:p>
          <a:p>
            <a:endParaRPr lang="en-US" sz="3600" dirty="0"/>
          </a:p>
        </p:txBody>
      </p:sp>
      <p:pic>
        <p:nvPicPr>
          <p:cNvPr id="139266" name="Picture 2" descr="http://pascallin.ecs.soton.ac.uk/challenges/VOC/voc2009/results/det/_voc2009_comp3_aeroplane_1.0.png"/>
          <p:cNvPicPr>
            <a:picLocks noChangeAspect="1" noChangeArrowheads="1"/>
          </p:cNvPicPr>
          <p:nvPr/>
        </p:nvPicPr>
        <p:blipFill>
          <a:blip r:embed="rId3" cstate="print"/>
          <a:srcRect l="8953" t="7468" r="30935" b="6651"/>
          <a:stretch>
            <a:fillRect/>
          </a:stretch>
        </p:blipFill>
        <p:spPr bwMode="auto">
          <a:xfrm>
            <a:off x="143788" y="3505200"/>
            <a:ext cx="2802835" cy="2743200"/>
          </a:xfrm>
          <a:prstGeom prst="rect">
            <a:avLst/>
          </a:prstGeom>
          <a:noFill/>
        </p:spPr>
      </p:pic>
      <p:sp>
        <p:nvSpPr>
          <p:cNvPr id="7" name="TextBox 6"/>
          <p:cNvSpPr txBox="1"/>
          <p:nvPr/>
        </p:nvSpPr>
        <p:spPr>
          <a:xfrm>
            <a:off x="1591588" y="6248400"/>
            <a:ext cx="646331" cy="369332"/>
          </a:xfrm>
          <a:prstGeom prst="rect">
            <a:avLst/>
          </a:prstGeom>
          <a:noFill/>
        </p:spPr>
        <p:txBody>
          <a:bodyPr wrap="none" rtlCol="0">
            <a:spAutoFit/>
          </a:bodyPr>
          <a:lstStyle/>
          <a:p>
            <a:r>
              <a:rPr lang="en-US" dirty="0" smtClean="0"/>
              <a:t>60%</a:t>
            </a:r>
            <a:endParaRPr lang="en-US" dirty="0"/>
          </a:p>
        </p:txBody>
      </p:sp>
      <p:cxnSp>
        <p:nvCxnSpPr>
          <p:cNvPr id="9" name="Straight Connector 8"/>
          <p:cNvCxnSpPr/>
          <p:nvPr/>
        </p:nvCxnSpPr>
        <p:spPr bwMode="auto">
          <a:xfrm rot="5400000" flipH="1" flipV="1">
            <a:off x="600988" y="4876800"/>
            <a:ext cx="2590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76200" y="6248400"/>
            <a:ext cx="1210588" cy="369332"/>
          </a:xfrm>
          <a:prstGeom prst="rect">
            <a:avLst/>
          </a:prstGeom>
          <a:noFill/>
        </p:spPr>
        <p:txBody>
          <a:bodyPr wrap="none" rtlCol="0">
            <a:spAutoFit/>
          </a:bodyPr>
          <a:lstStyle/>
          <a:p>
            <a:r>
              <a:rPr lang="en-US" dirty="0" err="1" smtClean="0"/>
              <a:t>aeroplane</a:t>
            </a:r>
            <a:endParaRPr lang="en-US" dirty="0"/>
          </a:p>
        </p:txBody>
      </p:sp>
      <p:pic>
        <p:nvPicPr>
          <p:cNvPr id="139268" name="Picture 4" descr="http://pascallin.ecs.soton.ac.uk/challenges/VOC/voc2009/results/det/_voc2009_comp3_cat_1.0.png"/>
          <p:cNvPicPr>
            <a:picLocks noChangeAspect="1" noChangeArrowheads="1"/>
          </p:cNvPicPr>
          <p:nvPr/>
        </p:nvPicPr>
        <p:blipFill>
          <a:blip r:embed="rId4" cstate="print"/>
          <a:srcRect l="9941" t="6192" r="30102" b="6286"/>
          <a:stretch>
            <a:fillRect/>
          </a:stretch>
        </p:blipFill>
        <p:spPr bwMode="auto">
          <a:xfrm>
            <a:off x="3039388" y="3505200"/>
            <a:ext cx="2743200" cy="2743200"/>
          </a:xfrm>
          <a:prstGeom prst="rect">
            <a:avLst/>
          </a:prstGeom>
          <a:noFill/>
        </p:spPr>
      </p:pic>
      <p:sp>
        <p:nvSpPr>
          <p:cNvPr id="12" name="TextBox 11"/>
          <p:cNvSpPr txBox="1"/>
          <p:nvPr/>
        </p:nvSpPr>
        <p:spPr>
          <a:xfrm>
            <a:off x="4410988" y="6248400"/>
            <a:ext cx="646331" cy="369332"/>
          </a:xfrm>
          <a:prstGeom prst="rect">
            <a:avLst/>
          </a:prstGeom>
          <a:noFill/>
        </p:spPr>
        <p:txBody>
          <a:bodyPr wrap="none" rtlCol="0">
            <a:spAutoFit/>
          </a:bodyPr>
          <a:lstStyle/>
          <a:p>
            <a:r>
              <a:rPr lang="en-US" dirty="0" smtClean="0"/>
              <a:t>60%</a:t>
            </a:r>
            <a:endParaRPr lang="en-US" dirty="0"/>
          </a:p>
        </p:txBody>
      </p:sp>
      <p:cxnSp>
        <p:nvCxnSpPr>
          <p:cNvPr id="13" name="Straight Connector 12"/>
          <p:cNvCxnSpPr/>
          <p:nvPr/>
        </p:nvCxnSpPr>
        <p:spPr bwMode="auto">
          <a:xfrm rot="5400000" flipH="1" flipV="1">
            <a:off x="3420388" y="4876800"/>
            <a:ext cx="2590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9270" name="Picture 6" descr="http://pascallin.ecs.soton.ac.uk/challenges/VOC/voc2009/results/det/_voc2009_comp3_tvmonitor_1.0.png"/>
          <p:cNvPicPr>
            <a:picLocks noChangeAspect="1" noChangeArrowheads="1"/>
          </p:cNvPicPr>
          <p:nvPr/>
        </p:nvPicPr>
        <p:blipFill>
          <a:blip r:embed="rId5" cstate="print"/>
          <a:srcRect l="8744" t="5470" r="30050" b="7008"/>
          <a:stretch>
            <a:fillRect/>
          </a:stretch>
        </p:blipFill>
        <p:spPr bwMode="auto">
          <a:xfrm>
            <a:off x="6163588" y="3429000"/>
            <a:ext cx="2800350" cy="2743200"/>
          </a:xfrm>
          <a:prstGeom prst="rect">
            <a:avLst/>
          </a:prstGeom>
          <a:noFill/>
        </p:spPr>
      </p:pic>
      <p:sp>
        <p:nvSpPr>
          <p:cNvPr id="17" name="TextBox 16"/>
          <p:cNvSpPr txBox="1"/>
          <p:nvPr/>
        </p:nvSpPr>
        <p:spPr>
          <a:xfrm>
            <a:off x="3115588" y="6172200"/>
            <a:ext cx="492443" cy="369332"/>
          </a:xfrm>
          <a:prstGeom prst="rect">
            <a:avLst/>
          </a:prstGeom>
          <a:noFill/>
        </p:spPr>
        <p:txBody>
          <a:bodyPr wrap="none" rtlCol="0">
            <a:spAutoFit/>
          </a:bodyPr>
          <a:lstStyle/>
          <a:p>
            <a:r>
              <a:rPr lang="en-US" dirty="0" smtClean="0"/>
              <a:t>cat</a:t>
            </a:r>
            <a:endParaRPr lang="en-US" dirty="0"/>
          </a:p>
        </p:txBody>
      </p:sp>
      <p:sp>
        <p:nvSpPr>
          <p:cNvPr id="18" name="TextBox 17"/>
          <p:cNvSpPr txBox="1"/>
          <p:nvPr/>
        </p:nvSpPr>
        <p:spPr>
          <a:xfrm>
            <a:off x="6087388" y="6096000"/>
            <a:ext cx="1133644" cy="369332"/>
          </a:xfrm>
          <a:prstGeom prst="rect">
            <a:avLst/>
          </a:prstGeom>
          <a:noFill/>
        </p:spPr>
        <p:txBody>
          <a:bodyPr wrap="none" rtlCol="0">
            <a:spAutoFit/>
          </a:bodyPr>
          <a:lstStyle/>
          <a:p>
            <a:r>
              <a:rPr lang="en-US" dirty="0" err="1" smtClean="0"/>
              <a:t>tvmontior</a:t>
            </a:r>
            <a:endParaRPr lang="en-US" dirty="0"/>
          </a:p>
        </p:txBody>
      </p:sp>
      <p:sp>
        <p:nvSpPr>
          <p:cNvPr id="19" name="TextBox 18"/>
          <p:cNvSpPr txBox="1"/>
          <p:nvPr/>
        </p:nvSpPr>
        <p:spPr>
          <a:xfrm>
            <a:off x="7571764" y="6208776"/>
            <a:ext cx="646331" cy="369332"/>
          </a:xfrm>
          <a:prstGeom prst="rect">
            <a:avLst/>
          </a:prstGeom>
          <a:noFill/>
        </p:spPr>
        <p:txBody>
          <a:bodyPr wrap="none" rtlCol="0">
            <a:spAutoFit/>
          </a:bodyPr>
          <a:lstStyle/>
          <a:p>
            <a:r>
              <a:rPr lang="en-US" dirty="0" smtClean="0"/>
              <a:t>60%</a:t>
            </a:r>
            <a:endParaRPr lang="en-US" dirty="0"/>
          </a:p>
        </p:txBody>
      </p:sp>
      <p:cxnSp>
        <p:nvCxnSpPr>
          <p:cNvPr id="20" name="Straight Connector 19"/>
          <p:cNvCxnSpPr/>
          <p:nvPr/>
        </p:nvCxnSpPr>
        <p:spPr bwMode="auto">
          <a:xfrm rot="5400000" flipH="1" flipV="1">
            <a:off x="6581164" y="4837176"/>
            <a:ext cx="2590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Advantages </a:t>
            </a:r>
            <a:r>
              <a:rPr lang="en-US" sz="3200" dirty="0" smtClean="0"/>
              <a:t>of supervised </a:t>
            </a:r>
            <a:r>
              <a:rPr lang="en-US" sz="3200" dirty="0" smtClean="0"/>
              <a:t>attributes</a:t>
            </a:r>
            <a:endParaRPr lang="en-US" sz="3200" dirty="0"/>
          </a:p>
        </p:txBody>
      </p:sp>
      <p:sp>
        <p:nvSpPr>
          <p:cNvPr id="3" name="Content Placeholder 2"/>
          <p:cNvSpPr>
            <a:spLocks noGrp="1"/>
          </p:cNvSpPr>
          <p:nvPr>
            <p:ph idx="1"/>
          </p:nvPr>
        </p:nvSpPr>
        <p:spPr/>
        <p:txBody>
          <a:bodyPr/>
          <a:lstStyle/>
          <a:p>
            <a:r>
              <a:rPr lang="en-US" sz="2800" dirty="0" smtClean="0"/>
              <a:t>Provides correspondence for objects from the same category</a:t>
            </a:r>
          </a:p>
          <a:p>
            <a:pPr lvl="1"/>
            <a:r>
              <a:rPr lang="en-US" sz="2800" dirty="0" smtClean="0"/>
              <a:t>The </a:t>
            </a:r>
            <a:r>
              <a:rPr lang="en-US" sz="2800" dirty="0" smtClean="0"/>
              <a:t>mystery of the missing 40%</a:t>
            </a:r>
          </a:p>
          <a:p>
            <a:endParaRPr lang="en-US" sz="2800" dirty="0" smtClean="0"/>
          </a:p>
          <a:p>
            <a:endParaRPr lang="en-US" sz="3200" dirty="0" smtClean="0"/>
          </a:p>
          <a:p>
            <a:endParaRPr lang="en-US" sz="3600" dirty="0"/>
          </a:p>
        </p:txBody>
      </p:sp>
      <p:pic>
        <p:nvPicPr>
          <p:cNvPr id="145414" name="Picture 6" descr="http://a.abcnews.com/images/Health/ht_many_cats_051111_ssh.jpg"/>
          <p:cNvPicPr>
            <a:picLocks noChangeAspect="1" noChangeArrowheads="1"/>
          </p:cNvPicPr>
          <p:nvPr/>
        </p:nvPicPr>
        <p:blipFill>
          <a:blip r:embed="rId3" cstate="print"/>
          <a:srcRect/>
          <a:stretch>
            <a:fillRect/>
          </a:stretch>
        </p:blipFill>
        <p:spPr bwMode="auto">
          <a:xfrm>
            <a:off x="2286000" y="2971800"/>
            <a:ext cx="4572000" cy="353878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Advantages of </a:t>
            </a:r>
            <a:r>
              <a:rPr lang="en-US" sz="3200" dirty="0" smtClean="0"/>
              <a:t>supervised </a:t>
            </a:r>
            <a:r>
              <a:rPr lang="en-US" sz="3200" dirty="0" smtClean="0"/>
              <a:t>attributes</a:t>
            </a:r>
            <a:endParaRPr lang="en-US" sz="3200" dirty="0"/>
          </a:p>
        </p:txBody>
      </p:sp>
      <p:sp>
        <p:nvSpPr>
          <p:cNvPr id="3" name="Content Placeholder 2"/>
          <p:cNvSpPr>
            <a:spLocks noGrp="1"/>
          </p:cNvSpPr>
          <p:nvPr>
            <p:ph idx="1"/>
          </p:nvPr>
        </p:nvSpPr>
        <p:spPr/>
        <p:txBody>
          <a:bodyPr/>
          <a:lstStyle/>
          <a:p>
            <a:r>
              <a:rPr lang="en-US" sz="2800" dirty="0" smtClean="0"/>
              <a:t>Provides </a:t>
            </a:r>
            <a:r>
              <a:rPr lang="en-US" sz="2800" dirty="0" smtClean="0"/>
              <a:t>correspondence for objects from the same category</a:t>
            </a:r>
          </a:p>
          <a:p>
            <a:endParaRPr lang="en-US" sz="2800" dirty="0" smtClean="0"/>
          </a:p>
          <a:p>
            <a:endParaRPr lang="en-US" sz="2800" dirty="0" smtClean="0"/>
          </a:p>
          <a:p>
            <a:endParaRPr lang="en-US" sz="2800" dirty="0"/>
          </a:p>
        </p:txBody>
      </p:sp>
      <p:pic>
        <p:nvPicPr>
          <p:cNvPr id="4" name="Picture 2"/>
          <p:cNvPicPr>
            <a:picLocks noChangeAspect="1" noChangeArrowheads="1"/>
          </p:cNvPicPr>
          <p:nvPr/>
        </p:nvPicPr>
        <p:blipFill>
          <a:blip r:embed="rId3" cstate="print"/>
          <a:srcRect b="38065"/>
          <a:stretch>
            <a:fillRect/>
          </a:stretch>
        </p:blipFill>
        <p:spPr bwMode="auto">
          <a:xfrm>
            <a:off x="685800" y="3810000"/>
            <a:ext cx="3505200" cy="1703757"/>
          </a:xfrm>
          <a:prstGeom prst="rect">
            <a:avLst/>
          </a:prstGeom>
          <a:noFill/>
          <a:ln w="9525">
            <a:noFill/>
            <a:miter lim="800000"/>
            <a:headEnd/>
            <a:tailEnd/>
          </a:ln>
          <a:effectLst/>
        </p:spPr>
      </p:pic>
      <p:sp>
        <p:nvSpPr>
          <p:cNvPr id="5" name="TextBox 4"/>
          <p:cNvSpPr txBox="1"/>
          <p:nvPr/>
        </p:nvSpPr>
        <p:spPr>
          <a:xfrm>
            <a:off x="609600" y="5513757"/>
            <a:ext cx="3685624" cy="369332"/>
          </a:xfrm>
          <a:prstGeom prst="rect">
            <a:avLst/>
          </a:prstGeom>
          <a:noFill/>
        </p:spPr>
        <p:txBody>
          <a:bodyPr wrap="none" rtlCol="0">
            <a:spAutoFit/>
          </a:bodyPr>
          <a:lstStyle/>
          <a:p>
            <a:r>
              <a:rPr lang="en-US" dirty="0" err="1" smtClean="0"/>
              <a:t>Poselets</a:t>
            </a:r>
            <a:r>
              <a:rPr lang="en-US" dirty="0" smtClean="0"/>
              <a:t>: </a:t>
            </a:r>
            <a:r>
              <a:rPr lang="en-US" dirty="0" err="1" smtClean="0"/>
              <a:t>Bourdev</a:t>
            </a:r>
            <a:r>
              <a:rPr lang="en-US" dirty="0" smtClean="0"/>
              <a:t> and Malik 2009</a:t>
            </a:r>
            <a:endParaRPr lang="en-US" dirty="0"/>
          </a:p>
        </p:txBody>
      </p:sp>
      <p:pic>
        <p:nvPicPr>
          <p:cNvPr id="148484" name="Picture 4" descr="http://serpentsdoves.files.wordpress.com/2008/06/stick-figures.jpg?w=500"/>
          <p:cNvPicPr>
            <a:picLocks noChangeAspect="1" noChangeArrowheads="1"/>
          </p:cNvPicPr>
          <p:nvPr/>
        </p:nvPicPr>
        <p:blipFill>
          <a:blip r:embed="rId4" cstate="print"/>
          <a:srcRect/>
          <a:stretch>
            <a:fillRect/>
          </a:stretch>
        </p:blipFill>
        <p:spPr bwMode="auto">
          <a:xfrm>
            <a:off x="5486400" y="3429000"/>
            <a:ext cx="2286000" cy="306998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Strong vs. weak supervision?</a:t>
            </a:r>
            <a:endParaRPr lang="en-US" sz="3200" dirty="0"/>
          </a:p>
        </p:txBody>
      </p:sp>
      <p:grpSp>
        <p:nvGrpSpPr>
          <p:cNvPr id="5" name="Group 4"/>
          <p:cNvGrpSpPr/>
          <p:nvPr/>
        </p:nvGrpSpPr>
        <p:grpSpPr>
          <a:xfrm>
            <a:off x="76200" y="4114800"/>
            <a:ext cx="2987973" cy="2514600"/>
            <a:chOff x="6020132" y="1219200"/>
            <a:chExt cx="2987973" cy="2514600"/>
          </a:xfrm>
        </p:grpSpPr>
        <p:grpSp>
          <p:nvGrpSpPr>
            <p:cNvPr id="6" name="Group 7"/>
            <p:cNvGrpSpPr>
              <a:grpSpLocks noChangeAspect="1"/>
            </p:cNvGrpSpPr>
            <p:nvPr/>
          </p:nvGrpSpPr>
          <p:grpSpPr>
            <a:xfrm>
              <a:off x="6020132" y="1600200"/>
              <a:ext cx="2987973" cy="2133600"/>
              <a:chOff x="9296400" y="2819400"/>
              <a:chExt cx="4055106" cy="2895600"/>
            </a:xfrm>
          </p:grpSpPr>
          <p:pic>
            <p:nvPicPr>
              <p:cNvPr id="8" name="Picture 6" descr="http://www.orlandofl-homesforsale.com/502699w/head_pics/143_horses_running_5.jpg"/>
              <p:cNvPicPr>
                <a:picLocks noChangeAspect="1" noChangeArrowheads="1"/>
              </p:cNvPicPr>
              <p:nvPr/>
            </p:nvPicPr>
            <p:blipFill>
              <a:blip r:embed="rId4" cstate="print"/>
              <a:srcRect/>
              <a:stretch>
                <a:fillRect/>
              </a:stretch>
            </p:blipFill>
            <p:spPr bwMode="auto">
              <a:xfrm>
                <a:off x="9296400" y="2819400"/>
                <a:ext cx="4055106" cy="2895600"/>
              </a:xfrm>
              <a:prstGeom prst="rect">
                <a:avLst/>
              </a:prstGeom>
              <a:noFill/>
            </p:spPr>
          </p:pic>
          <p:grpSp>
            <p:nvGrpSpPr>
              <p:cNvPr id="9" name="Group 18"/>
              <p:cNvGrpSpPr/>
              <p:nvPr/>
            </p:nvGrpSpPr>
            <p:grpSpPr>
              <a:xfrm>
                <a:off x="9448800" y="3429000"/>
                <a:ext cx="2057400" cy="1828800"/>
                <a:chOff x="8610600" y="3429000"/>
                <a:chExt cx="2438400" cy="1066800"/>
              </a:xfrm>
            </p:grpSpPr>
            <p:sp>
              <p:nvSpPr>
                <p:cNvPr id="15" name="Rectangle 14"/>
                <p:cNvSpPr/>
                <p:nvPr/>
              </p:nvSpPr>
              <p:spPr>
                <a:xfrm>
                  <a:off x="8610600" y="3429000"/>
                  <a:ext cx="2438400" cy="10668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610600" y="3429000"/>
                  <a:ext cx="2438400" cy="1066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9"/>
              <p:cNvGrpSpPr/>
              <p:nvPr/>
            </p:nvGrpSpPr>
            <p:grpSpPr>
              <a:xfrm>
                <a:off x="10591800" y="3505200"/>
                <a:ext cx="2057400" cy="1524000"/>
                <a:chOff x="8610600" y="3429000"/>
                <a:chExt cx="2438400" cy="1066800"/>
              </a:xfrm>
            </p:grpSpPr>
            <p:sp>
              <p:nvSpPr>
                <p:cNvPr id="13" name="Rectangle 12"/>
                <p:cNvSpPr/>
                <p:nvPr/>
              </p:nvSpPr>
              <p:spPr>
                <a:xfrm>
                  <a:off x="8610600" y="3429000"/>
                  <a:ext cx="2438400" cy="10668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610600" y="3429000"/>
                  <a:ext cx="2438400" cy="1066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9448800" y="2842815"/>
                <a:ext cx="1191535" cy="552511"/>
              </a:xfrm>
              <a:prstGeom prst="rect">
                <a:avLst/>
              </a:prstGeom>
              <a:solidFill>
                <a:schemeClr val="bg1"/>
              </a:solidFill>
            </p:spPr>
            <p:txBody>
              <a:bodyPr wrap="square" rtlCol="0">
                <a:spAutoFit/>
              </a:bodyPr>
              <a:lstStyle/>
              <a:p>
                <a:r>
                  <a:rPr lang="en-US" sz="2000" dirty="0" smtClean="0"/>
                  <a:t>Horse</a:t>
                </a:r>
                <a:endParaRPr lang="en-US" sz="2000" dirty="0"/>
              </a:p>
            </p:txBody>
          </p:sp>
          <p:sp>
            <p:nvSpPr>
              <p:cNvPr id="12" name="TextBox 11"/>
              <p:cNvSpPr txBox="1"/>
              <p:nvPr/>
            </p:nvSpPr>
            <p:spPr>
              <a:xfrm>
                <a:off x="11887201" y="3026229"/>
                <a:ext cx="1235077" cy="543006"/>
              </a:xfrm>
              <a:prstGeom prst="rect">
                <a:avLst/>
              </a:prstGeom>
              <a:solidFill>
                <a:schemeClr val="bg1"/>
              </a:solidFill>
            </p:spPr>
            <p:txBody>
              <a:bodyPr wrap="square" rtlCol="0">
                <a:spAutoFit/>
              </a:bodyPr>
              <a:lstStyle/>
              <a:p>
                <a:r>
                  <a:rPr lang="en-US" sz="2000" dirty="0" smtClean="0"/>
                  <a:t>Horse</a:t>
                </a:r>
                <a:endParaRPr lang="en-US" sz="2000" dirty="0"/>
              </a:p>
            </p:txBody>
          </p:sp>
        </p:grpSp>
        <p:sp>
          <p:nvSpPr>
            <p:cNvPr id="7" name="TextBox 6"/>
            <p:cNvSpPr txBox="1"/>
            <p:nvPr/>
          </p:nvSpPr>
          <p:spPr>
            <a:xfrm>
              <a:off x="6705600" y="1219200"/>
              <a:ext cx="1707519" cy="400110"/>
            </a:xfrm>
            <a:prstGeom prst="rect">
              <a:avLst/>
            </a:prstGeom>
            <a:noFill/>
          </p:spPr>
          <p:txBody>
            <a:bodyPr wrap="none" rtlCol="0">
              <a:spAutoFit/>
            </a:bodyPr>
            <a:lstStyle/>
            <a:p>
              <a:r>
                <a:rPr lang="en-US" sz="2000" b="1" dirty="0" smtClean="0"/>
                <a:t>Object Level</a:t>
              </a:r>
              <a:endParaRPr lang="en-US" sz="2000" b="1" dirty="0"/>
            </a:p>
          </p:txBody>
        </p:sp>
      </p:grpSp>
      <p:grpSp>
        <p:nvGrpSpPr>
          <p:cNvPr id="17" name="Group 16"/>
          <p:cNvGrpSpPr/>
          <p:nvPr/>
        </p:nvGrpSpPr>
        <p:grpSpPr>
          <a:xfrm>
            <a:off x="3190874" y="1600200"/>
            <a:ext cx="5953126" cy="4376229"/>
            <a:chOff x="0" y="1295400"/>
            <a:chExt cx="5953126" cy="4376229"/>
          </a:xfrm>
        </p:grpSpPr>
        <p:grpSp>
          <p:nvGrpSpPr>
            <p:cNvPr id="18" name="Group 5"/>
            <p:cNvGrpSpPr>
              <a:grpSpLocks noChangeAspect="1"/>
            </p:cNvGrpSpPr>
            <p:nvPr/>
          </p:nvGrpSpPr>
          <p:grpSpPr>
            <a:xfrm>
              <a:off x="0" y="1600200"/>
              <a:ext cx="5953126" cy="4071429"/>
              <a:chOff x="66674" y="0"/>
              <a:chExt cx="8467726" cy="5791200"/>
            </a:xfrm>
          </p:grpSpPr>
          <p:graphicFrame>
            <p:nvGraphicFramePr>
              <p:cNvPr id="20" name="Object 4"/>
              <p:cNvGraphicFramePr>
                <a:graphicFrameLocks noChangeAspect="1"/>
              </p:cNvGraphicFramePr>
              <p:nvPr/>
            </p:nvGraphicFramePr>
            <p:xfrm>
              <a:off x="66674" y="49212"/>
              <a:ext cx="6181726" cy="5741988"/>
            </p:xfrm>
            <a:graphic>
              <a:graphicData uri="http://schemas.openxmlformats.org/presentationml/2006/ole">
                <p:oleObj spid="_x0000_s143362" name="Acrobat Document" r:id="rId5" imgW="5192980" imgH="4822085" progId="AcroExch.Document.7">
                  <p:embed/>
                </p:oleObj>
              </a:graphicData>
            </a:graphic>
          </p:graphicFrame>
          <p:sp>
            <p:nvSpPr>
              <p:cNvPr id="21" name="TextBox 20"/>
              <p:cNvSpPr txBox="1"/>
              <p:nvPr/>
            </p:nvSpPr>
            <p:spPr>
              <a:xfrm>
                <a:off x="6248400" y="0"/>
                <a:ext cx="2286000" cy="5384711"/>
              </a:xfrm>
              <a:prstGeom prst="rect">
                <a:avLst/>
              </a:prstGeom>
              <a:noFill/>
            </p:spPr>
            <p:txBody>
              <a:bodyPr wrap="square" rtlCol="0">
                <a:spAutoFit/>
              </a:bodyPr>
              <a:lstStyle/>
              <a:p>
                <a:r>
                  <a:rPr lang="en-US" sz="1200" b="1" dirty="0" smtClean="0"/>
                  <a:t>Categories</a:t>
                </a:r>
              </a:p>
              <a:p>
                <a:r>
                  <a:rPr lang="en-US" sz="1200" dirty="0" smtClean="0"/>
                  <a:t>Animal</a:t>
                </a:r>
              </a:p>
              <a:p>
                <a:r>
                  <a:rPr lang="en-US" sz="1200" dirty="0" smtClean="0"/>
                  <a:t>Land animal</a:t>
                </a:r>
              </a:p>
              <a:p>
                <a:r>
                  <a:rPr lang="en-US" sz="1200" dirty="0" smtClean="0"/>
                  <a:t>Mammal</a:t>
                </a:r>
              </a:p>
              <a:p>
                <a:r>
                  <a:rPr lang="en-US" sz="1200" dirty="0" smtClean="0"/>
                  <a:t>Four legged animal</a:t>
                </a:r>
              </a:p>
              <a:p>
                <a:r>
                  <a:rPr lang="en-US" sz="1200" dirty="0" smtClean="0"/>
                  <a:t>Elk</a:t>
                </a:r>
              </a:p>
              <a:p>
                <a:endParaRPr lang="en-US" sz="1200" dirty="0" smtClean="0"/>
              </a:p>
              <a:p>
                <a:r>
                  <a:rPr lang="en-US" sz="1200" b="1" dirty="0" smtClean="0"/>
                  <a:t>Pose</a:t>
                </a:r>
              </a:p>
              <a:p>
                <a:r>
                  <a:rPr lang="en-US" sz="1200" dirty="0" smtClean="0"/>
                  <a:t>Lying down = 1</a:t>
                </a:r>
              </a:p>
              <a:p>
                <a:r>
                  <a:rPr lang="en-US" sz="1200" dirty="0" smtClean="0"/>
                  <a:t>Back = 1</a:t>
                </a:r>
              </a:p>
              <a:p>
                <a:r>
                  <a:rPr lang="en-US" sz="1200" dirty="0" smtClean="0"/>
                  <a:t>…</a:t>
                </a:r>
              </a:p>
              <a:p>
                <a:endParaRPr lang="en-US" sz="1200" dirty="0" smtClean="0"/>
              </a:p>
              <a:p>
                <a:r>
                  <a:rPr lang="en-US" sz="1200" b="1" dirty="0" smtClean="0"/>
                  <a:t>Functional</a:t>
                </a:r>
                <a:endParaRPr lang="en-US" sz="1200" dirty="0" smtClean="0"/>
              </a:p>
              <a:p>
                <a:r>
                  <a:rPr lang="en-US" sz="1200" dirty="0" smtClean="0"/>
                  <a:t>Can see</a:t>
                </a:r>
              </a:p>
              <a:p>
                <a:r>
                  <a:rPr lang="en-US" sz="1200" dirty="0" smtClean="0"/>
                  <a:t>Can walk</a:t>
                </a:r>
              </a:p>
              <a:p>
                <a:r>
                  <a:rPr lang="en-US" sz="1200" dirty="0" smtClean="0"/>
                  <a:t>Herbivorous</a:t>
                </a:r>
              </a:p>
              <a:p>
                <a:r>
                  <a:rPr lang="en-US" sz="1200" dirty="0" smtClean="0"/>
                  <a:t>…</a:t>
                </a:r>
              </a:p>
              <a:p>
                <a:endParaRPr lang="en-US" sz="1200" dirty="0" smtClean="0"/>
              </a:p>
              <a:p>
                <a:r>
                  <a:rPr lang="en-US" sz="1200" b="1" dirty="0" smtClean="0"/>
                  <a:t>Material</a:t>
                </a:r>
                <a:endParaRPr lang="en-US" sz="1200" dirty="0" smtClean="0"/>
              </a:p>
              <a:p>
                <a:r>
                  <a:rPr lang="en-US" sz="1200" dirty="0" smtClean="0"/>
                  <a:t>Pixel segmentations</a:t>
                </a:r>
                <a:endParaRPr lang="en-US" sz="1200" dirty="0"/>
              </a:p>
            </p:txBody>
          </p:sp>
        </p:grpSp>
        <p:sp>
          <p:nvSpPr>
            <p:cNvPr id="19" name="TextBox 18"/>
            <p:cNvSpPr txBox="1"/>
            <p:nvPr/>
          </p:nvSpPr>
          <p:spPr>
            <a:xfrm>
              <a:off x="847726" y="1295400"/>
              <a:ext cx="3179204" cy="400110"/>
            </a:xfrm>
            <a:prstGeom prst="rect">
              <a:avLst/>
            </a:prstGeom>
            <a:noFill/>
          </p:spPr>
          <p:txBody>
            <a:bodyPr wrap="none" rtlCol="0">
              <a:spAutoFit/>
            </a:bodyPr>
            <a:lstStyle/>
            <a:p>
              <a:r>
                <a:rPr lang="en-US" sz="2000" b="1" dirty="0" smtClean="0"/>
                <a:t>Detailed Attributes Level</a:t>
              </a:r>
              <a:endParaRPr lang="en-US" sz="2000" b="1" dirty="0"/>
            </a:p>
          </p:txBody>
        </p:sp>
      </p:grpSp>
      <p:grpSp>
        <p:nvGrpSpPr>
          <p:cNvPr id="22" name="Group 21"/>
          <p:cNvGrpSpPr/>
          <p:nvPr/>
        </p:nvGrpSpPr>
        <p:grpSpPr>
          <a:xfrm>
            <a:off x="76200" y="1219200"/>
            <a:ext cx="2941727" cy="2743200"/>
            <a:chOff x="6019799" y="3962400"/>
            <a:chExt cx="2941727" cy="2743200"/>
          </a:xfrm>
        </p:grpSpPr>
        <p:pic>
          <p:nvPicPr>
            <p:cNvPr id="23" name="Picture 10" descr="http://www.historyforkids.org/learn/egypt/environment/donkey.jpg"/>
            <p:cNvPicPr>
              <a:picLocks noChangeAspect="1" noChangeArrowheads="1"/>
            </p:cNvPicPr>
            <p:nvPr/>
          </p:nvPicPr>
          <p:blipFill>
            <a:blip r:embed="rId6" cstate="print"/>
            <a:srcRect/>
            <a:stretch>
              <a:fillRect/>
            </a:stretch>
          </p:blipFill>
          <p:spPr bwMode="auto">
            <a:xfrm>
              <a:off x="6019799" y="4343400"/>
              <a:ext cx="2941727" cy="2362200"/>
            </a:xfrm>
            <a:prstGeom prst="rect">
              <a:avLst/>
            </a:prstGeom>
            <a:noFill/>
          </p:spPr>
        </p:pic>
        <p:sp>
          <p:nvSpPr>
            <p:cNvPr id="24" name="TextBox 23"/>
            <p:cNvSpPr txBox="1"/>
            <p:nvPr/>
          </p:nvSpPr>
          <p:spPr>
            <a:xfrm>
              <a:off x="6629400" y="3962400"/>
              <a:ext cx="1651414" cy="400110"/>
            </a:xfrm>
            <a:prstGeom prst="rect">
              <a:avLst/>
            </a:prstGeom>
            <a:noFill/>
          </p:spPr>
          <p:txBody>
            <a:bodyPr wrap="none" rtlCol="0">
              <a:spAutoFit/>
            </a:bodyPr>
            <a:lstStyle/>
            <a:p>
              <a:r>
                <a:rPr lang="en-US" sz="2000" b="1" dirty="0" smtClean="0"/>
                <a:t>Image Level</a:t>
              </a:r>
              <a:endParaRPr lang="en-US" sz="2000" b="1" dirty="0"/>
            </a:p>
          </p:txBody>
        </p:sp>
        <p:sp>
          <p:nvSpPr>
            <p:cNvPr id="25" name="TextBox 24"/>
            <p:cNvSpPr txBox="1"/>
            <p:nvPr/>
          </p:nvSpPr>
          <p:spPr>
            <a:xfrm>
              <a:off x="6095998" y="4400490"/>
              <a:ext cx="2743201" cy="400110"/>
            </a:xfrm>
            <a:prstGeom prst="rect">
              <a:avLst/>
            </a:prstGeom>
            <a:solidFill>
              <a:schemeClr val="bg1"/>
            </a:solidFill>
          </p:spPr>
          <p:txBody>
            <a:bodyPr wrap="square" rtlCol="0">
              <a:spAutoFit/>
            </a:bodyPr>
            <a:lstStyle/>
            <a:p>
              <a:pPr algn="ctr"/>
              <a:r>
                <a:rPr lang="en-US" sz="2000" dirty="0" smtClean="0"/>
                <a:t>Contains donkey</a:t>
              </a:r>
              <a:endParaRPr lang="en-US" sz="2000" dirty="0"/>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trike="sngStrike" dirty="0" smtClean="0"/>
              <a:t>Strong vs. weak supervision?</a:t>
            </a:r>
            <a:endParaRPr lang="en-US" sz="3200" strike="sngStrike" dirty="0"/>
          </a:p>
        </p:txBody>
      </p:sp>
      <p:sp>
        <p:nvSpPr>
          <p:cNvPr id="3" name="Content Placeholder 2"/>
          <p:cNvSpPr>
            <a:spLocks noGrp="1"/>
          </p:cNvSpPr>
          <p:nvPr>
            <p:ph idx="1"/>
          </p:nvPr>
        </p:nvSpPr>
        <p:spPr/>
        <p:txBody>
          <a:bodyPr/>
          <a:lstStyle/>
          <a:p>
            <a:pPr>
              <a:buNone/>
            </a:pPr>
            <a:endParaRPr lang="en-US" sz="2400" dirty="0" smtClean="0"/>
          </a:p>
          <a:p>
            <a:pPr>
              <a:buNone/>
            </a:pPr>
            <a:r>
              <a:rPr lang="en-US" sz="2400" dirty="0" smtClean="0"/>
              <a:t>	</a:t>
            </a:r>
            <a:r>
              <a:rPr lang="en-US" sz="2800" dirty="0" smtClean="0"/>
              <a:t>What supervision do we need to learn predictive and descriptive object models?</a:t>
            </a:r>
            <a:endParaRPr lang="en-US" sz="2400" dirty="0" smtClean="0"/>
          </a:p>
          <a:p>
            <a:pPr>
              <a:buNone/>
            </a:pPr>
            <a:endParaRPr lang="en-US" sz="2400" dirty="0" smtClean="0"/>
          </a:p>
          <a:p>
            <a:pPr>
              <a:buNone/>
            </a:pPr>
            <a:endParaRPr lang="en-US" sz="2400" dirty="0" smtClean="0"/>
          </a:p>
          <a:p>
            <a:pPr>
              <a:buNone/>
            </a:pPr>
            <a:r>
              <a:rPr lang="en-US" sz="2400" dirty="0" smtClean="0"/>
              <a:t>	</a:t>
            </a:r>
            <a:r>
              <a:rPr lang="en-US" sz="2800" dirty="0" smtClean="0"/>
              <a:t>How do we maximize learning from available annotation?</a:t>
            </a:r>
            <a:endParaRPr lang="en-US" sz="2800" dirty="0" smtClean="0"/>
          </a:p>
          <a:p>
            <a:pPr>
              <a:buNone/>
            </a:pPr>
            <a:endParaRPr lang="en-US" sz="2400" dirty="0" smtClean="0"/>
          </a:p>
          <a:p>
            <a:endParaRPr lang="en-US" sz="2400" dirty="0" smtClean="0"/>
          </a:p>
          <a:p>
            <a:endParaRPr lang="en-US" sz="2800" dirty="0" smtClean="0"/>
          </a:p>
          <a:p>
            <a:endParaRPr lang="en-US" sz="3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219200" y="2971800"/>
            <a:ext cx="6858000" cy="1447800"/>
          </a:xfrm>
          <a:prstGeom prst="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sz="3200" dirty="0" smtClean="0"/>
              <a:t>Bottom Line</a:t>
            </a:r>
            <a:endParaRPr lang="en-US" sz="3200" dirty="0"/>
          </a:p>
        </p:txBody>
      </p:sp>
      <p:sp>
        <p:nvSpPr>
          <p:cNvPr id="4" name="TextBox 3"/>
          <p:cNvSpPr txBox="1"/>
          <p:nvPr/>
        </p:nvSpPr>
        <p:spPr>
          <a:xfrm>
            <a:off x="1143000" y="3117012"/>
            <a:ext cx="6934200" cy="1077218"/>
          </a:xfrm>
          <a:prstGeom prst="rect">
            <a:avLst/>
          </a:prstGeom>
          <a:noFill/>
        </p:spPr>
        <p:txBody>
          <a:bodyPr wrap="square" rtlCol="0">
            <a:spAutoFit/>
          </a:bodyPr>
          <a:lstStyle/>
          <a:p>
            <a:pPr algn="ctr"/>
            <a:r>
              <a:rPr lang="en-US" sz="3200" dirty="0" smtClean="0"/>
              <a:t>We must not sacrifice representation to avoid annotation.</a:t>
            </a:r>
            <a:endParaRPr 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Our recent efforts</a:t>
            </a:r>
            <a:endParaRPr lang="en-US" sz="3200" dirty="0"/>
          </a:p>
        </p:txBody>
      </p:sp>
      <p:sp>
        <p:nvSpPr>
          <p:cNvPr id="3" name="Content Placeholder 2"/>
          <p:cNvSpPr>
            <a:spLocks noGrp="1"/>
          </p:cNvSpPr>
          <p:nvPr>
            <p:ph idx="1"/>
          </p:nvPr>
        </p:nvSpPr>
        <p:spPr/>
        <p:txBody>
          <a:bodyPr/>
          <a:lstStyle/>
          <a:p>
            <a:pPr>
              <a:buNone/>
            </a:pPr>
            <a:r>
              <a:rPr lang="en-US" sz="2400" dirty="0" smtClean="0"/>
              <a:t>with Ali Farhadi and Ian Endres (CVPR 2010)</a:t>
            </a:r>
          </a:p>
          <a:p>
            <a:endParaRPr lang="en-US" sz="2000" dirty="0" smtClean="0"/>
          </a:p>
          <a:p>
            <a:pPr>
              <a:buNone/>
            </a:pPr>
            <a:r>
              <a:rPr lang="en-US" sz="2000" dirty="0" smtClean="0"/>
              <a:t>Also see (among other recent works + many older works)</a:t>
            </a:r>
          </a:p>
          <a:p>
            <a:r>
              <a:rPr lang="en-US" sz="1800" dirty="0" smtClean="0"/>
              <a:t>Lampert </a:t>
            </a:r>
            <a:r>
              <a:rPr lang="en-US" sz="1800" dirty="0" err="1" smtClean="0"/>
              <a:t>Nickisch</a:t>
            </a:r>
            <a:r>
              <a:rPr lang="en-US" sz="1800" dirty="0" smtClean="0"/>
              <a:t> </a:t>
            </a:r>
            <a:r>
              <a:rPr lang="en-US" sz="1800" dirty="0" err="1" smtClean="0"/>
              <a:t>Harmeling</a:t>
            </a:r>
            <a:r>
              <a:rPr lang="en-US" sz="1800" dirty="0" smtClean="0"/>
              <a:t> (CVPR 2009)</a:t>
            </a:r>
          </a:p>
          <a:p>
            <a:r>
              <a:rPr lang="en-US" sz="1800" dirty="0" smtClean="0"/>
              <a:t>Farhadi Endres Hoiem Forsyth (CVPR 2009)</a:t>
            </a:r>
          </a:p>
          <a:p>
            <a:r>
              <a:rPr lang="en-US" sz="1800" dirty="0" smtClean="0"/>
              <a:t>Kumar Berg </a:t>
            </a:r>
            <a:r>
              <a:rPr lang="en-US" sz="1800" dirty="0" err="1" smtClean="0"/>
              <a:t>Belhumeur</a:t>
            </a:r>
            <a:r>
              <a:rPr lang="en-US" sz="1800" dirty="0" smtClean="0"/>
              <a:t> </a:t>
            </a:r>
            <a:r>
              <a:rPr lang="en-US" sz="1800" dirty="0" err="1" smtClean="0"/>
              <a:t>Nayar</a:t>
            </a:r>
            <a:r>
              <a:rPr lang="en-US" sz="1800" dirty="0" smtClean="0"/>
              <a:t> (ICCV 2009)</a:t>
            </a:r>
          </a:p>
          <a:p>
            <a:r>
              <a:rPr lang="en-US" sz="1800" dirty="0" smtClean="0"/>
              <a:t>Stark </a:t>
            </a:r>
            <a:r>
              <a:rPr lang="en-US" sz="1800" dirty="0" err="1" smtClean="0"/>
              <a:t>Goesele</a:t>
            </a:r>
            <a:r>
              <a:rPr lang="en-US" sz="1800" dirty="0" smtClean="0"/>
              <a:t> </a:t>
            </a:r>
            <a:r>
              <a:rPr lang="en-US" sz="1800" dirty="0" err="1" smtClean="0"/>
              <a:t>Schiele</a:t>
            </a:r>
            <a:r>
              <a:rPr lang="en-US" sz="1800" dirty="0" smtClean="0"/>
              <a:t> (ICCV 2009)</a:t>
            </a:r>
          </a:p>
          <a:p>
            <a:r>
              <a:rPr lang="en-US" sz="1800" dirty="0" err="1" smtClean="0"/>
              <a:t>Bourdev</a:t>
            </a:r>
            <a:r>
              <a:rPr lang="en-US" sz="1800" dirty="0" smtClean="0"/>
              <a:t> Malik (ICCV 2009)</a:t>
            </a:r>
          </a:p>
          <a:p>
            <a:r>
              <a:rPr lang="en-US" sz="1800" dirty="0" err="1" smtClean="0"/>
              <a:t>Palatucci</a:t>
            </a:r>
            <a:r>
              <a:rPr lang="en-US" sz="1800" dirty="0" smtClean="0"/>
              <a:t> </a:t>
            </a:r>
            <a:r>
              <a:rPr lang="en-US" sz="1800" dirty="0" err="1" smtClean="0"/>
              <a:t>Pomerleau</a:t>
            </a:r>
            <a:r>
              <a:rPr lang="en-US" sz="1800" dirty="0" smtClean="0"/>
              <a:t> Hinton Mitchell (NIPS 2009)</a:t>
            </a:r>
          </a:p>
          <a:p>
            <a:r>
              <a:rPr lang="en-US" sz="1800" dirty="0" smtClean="0"/>
              <a:t>Tang </a:t>
            </a:r>
            <a:r>
              <a:rPr lang="en-US" sz="1800" dirty="0" err="1" smtClean="0"/>
              <a:t>Tappen</a:t>
            </a:r>
            <a:r>
              <a:rPr lang="en-US" sz="1800" dirty="0" smtClean="0"/>
              <a:t> Sukthankar Lampert (CVPR 2010)</a:t>
            </a:r>
          </a:p>
          <a:p>
            <a:r>
              <a:rPr lang="en-US" sz="1800" dirty="0" err="1" smtClean="0"/>
              <a:t>Rohrbach</a:t>
            </a:r>
            <a:r>
              <a:rPr lang="en-US" sz="1800" dirty="0" smtClean="0"/>
              <a:t> Stark </a:t>
            </a:r>
            <a:r>
              <a:rPr lang="en-US" sz="1800" dirty="0" err="1" smtClean="0"/>
              <a:t>Szarvas</a:t>
            </a:r>
            <a:r>
              <a:rPr lang="en-US" sz="1800" dirty="0" smtClean="0"/>
              <a:t> </a:t>
            </a:r>
            <a:r>
              <a:rPr lang="en-US" sz="1800" dirty="0" err="1" smtClean="0"/>
              <a:t>Schiele</a:t>
            </a:r>
            <a:r>
              <a:rPr lang="en-US" sz="1800" dirty="0" smtClean="0"/>
              <a:t> (ECCV 2010)</a:t>
            </a:r>
          </a:p>
          <a:p>
            <a:pPr lvl="1"/>
            <a:endParaRPr lang="en-US" sz="1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Domain-based Recognition</a:t>
            </a:r>
            <a:endParaRPr lang="en-US" dirty="0"/>
          </a:p>
        </p:txBody>
      </p:sp>
      <p:pic>
        <p:nvPicPr>
          <p:cNvPr id="5" name="Picture 3"/>
          <p:cNvPicPr>
            <a:picLocks noChangeAspect="1" noChangeArrowheads="1"/>
          </p:cNvPicPr>
          <p:nvPr/>
        </p:nvPicPr>
        <p:blipFill>
          <a:blip r:embed="rId2" cstate="print"/>
          <a:srcRect l="1880" t="13547" r="652" b="19427"/>
          <a:stretch>
            <a:fillRect/>
          </a:stretch>
        </p:blipFill>
        <p:spPr bwMode="auto">
          <a:xfrm>
            <a:off x="228600" y="2362200"/>
            <a:ext cx="1429016" cy="1005840"/>
          </a:xfrm>
          <a:prstGeom prst="rect">
            <a:avLst/>
          </a:prstGeom>
          <a:noFill/>
          <a:ln w="9525">
            <a:noFill/>
            <a:miter lim="800000"/>
            <a:headEnd/>
            <a:tailEnd/>
          </a:ln>
        </p:spPr>
      </p:pic>
      <p:pic>
        <p:nvPicPr>
          <p:cNvPr id="6" name="Picture 4" descr="http://www.news.cornell.edu/stories/Sept05/dog.jpg"/>
          <p:cNvPicPr>
            <a:picLocks noChangeAspect="1" noChangeArrowheads="1"/>
          </p:cNvPicPr>
          <p:nvPr/>
        </p:nvPicPr>
        <p:blipFill>
          <a:blip r:embed="rId3" cstate="print"/>
          <a:srcRect/>
          <a:stretch>
            <a:fillRect/>
          </a:stretch>
        </p:blipFill>
        <p:spPr bwMode="auto">
          <a:xfrm>
            <a:off x="2286000" y="2362200"/>
            <a:ext cx="1069859" cy="1005840"/>
          </a:xfrm>
          <a:prstGeom prst="rect">
            <a:avLst/>
          </a:prstGeom>
          <a:noFill/>
          <a:ln w="38100">
            <a:noFill/>
            <a:miter lim="800000"/>
            <a:headEnd/>
            <a:tailEnd/>
          </a:ln>
        </p:spPr>
      </p:pic>
      <p:sp>
        <p:nvSpPr>
          <p:cNvPr id="10" name="Rounded Rectangle 9"/>
          <p:cNvSpPr/>
          <p:nvPr/>
        </p:nvSpPr>
        <p:spPr bwMode="auto">
          <a:xfrm>
            <a:off x="228600" y="4038600"/>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Cat</a:t>
            </a:r>
            <a:endParaRPr kumimoji="0" lang="en-US" sz="1800" b="1" i="0" u="none" strike="noStrike" cap="none" normalizeH="0" baseline="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Detector</a:t>
            </a:r>
          </a:p>
        </p:txBody>
      </p:sp>
      <p:sp>
        <p:nvSpPr>
          <p:cNvPr id="13" name="Rounded Rectangle 12"/>
          <p:cNvSpPr/>
          <p:nvPr/>
        </p:nvSpPr>
        <p:spPr bwMode="auto">
          <a:xfrm>
            <a:off x="2057400" y="4038600"/>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Dog</a:t>
            </a:r>
            <a:endParaRPr kumimoji="0" lang="en-US" sz="1800" b="1" i="0" u="none" strike="noStrike" cap="none" normalizeH="0" baseline="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Detector</a:t>
            </a:r>
          </a:p>
        </p:txBody>
      </p:sp>
      <p:sp>
        <p:nvSpPr>
          <p:cNvPr id="14" name="Down Arrow 13"/>
          <p:cNvSpPr/>
          <p:nvPr/>
        </p:nvSpPr>
        <p:spPr bwMode="auto">
          <a:xfrm>
            <a:off x="838200" y="3429000"/>
            <a:ext cx="381000"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5" name="Down Arrow 14"/>
          <p:cNvSpPr/>
          <p:nvPr/>
        </p:nvSpPr>
        <p:spPr bwMode="auto">
          <a:xfrm>
            <a:off x="2667000" y="3429000"/>
            <a:ext cx="381000"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8" name="Rounded Rectangle 17"/>
          <p:cNvSpPr/>
          <p:nvPr/>
        </p:nvSpPr>
        <p:spPr bwMode="auto">
          <a:xfrm>
            <a:off x="4572000" y="5334000"/>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4-Legged Animal Detector</a:t>
            </a:r>
            <a:endParaRPr kumimoji="0" lang="en-US" sz="1800" b="1" i="0" u="none" strike="noStrike" cap="none" normalizeH="0" baseline="0" dirty="0" smtClean="0">
              <a:ln>
                <a:noFill/>
              </a:ln>
              <a:solidFill>
                <a:schemeClr val="tx1"/>
              </a:solidFill>
              <a:effectLst/>
              <a:latin typeface="Arial" charset="0"/>
            </a:endParaRPr>
          </a:p>
        </p:txBody>
      </p:sp>
      <p:pic>
        <p:nvPicPr>
          <p:cNvPr id="23" name="Picture 4"/>
          <p:cNvPicPr>
            <a:picLocks noChangeAspect="1" noChangeArrowheads="1"/>
          </p:cNvPicPr>
          <p:nvPr/>
        </p:nvPicPr>
        <p:blipFill>
          <a:blip r:embed="rId4" cstate="print"/>
          <a:srcRect b="11980"/>
          <a:stretch>
            <a:fillRect/>
          </a:stretch>
        </p:blipFill>
        <p:spPr bwMode="auto">
          <a:xfrm>
            <a:off x="4495800" y="2290465"/>
            <a:ext cx="1523893" cy="1005840"/>
          </a:xfrm>
          <a:prstGeom prst="rect">
            <a:avLst/>
          </a:prstGeom>
          <a:noFill/>
          <a:ln w="9525">
            <a:noFill/>
            <a:miter lim="800000"/>
            <a:headEnd/>
            <a:tailEnd/>
          </a:ln>
        </p:spPr>
      </p:pic>
      <p:pic>
        <p:nvPicPr>
          <p:cNvPr id="24" name="Picture 3"/>
          <p:cNvPicPr>
            <a:picLocks noChangeAspect="1" noChangeArrowheads="1"/>
          </p:cNvPicPr>
          <p:nvPr/>
        </p:nvPicPr>
        <p:blipFill>
          <a:blip r:embed="rId5" cstate="print"/>
          <a:srcRect l="1880" t="13547" r="652" b="19427"/>
          <a:stretch>
            <a:fillRect/>
          </a:stretch>
        </p:blipFill>
        <p:spPr bwMode="auto">
          <a:xfrm>
            <a:off x="5181600" y="3433465"/>
            <a:ext cx="1429016" cy="1005840"/>
          </a:xfrm>
          <a:prstGeom prst="rect">
            <a:avLst/>
          </a:prstGeom>
          <a:noFill/>
          <a:ln w="9525">
            <a:noFill/>
            <a:miter lim="800000"/>
            <a:headEnd/>
            <a:tailEnd/>
          </a:ln>
        </p:spPr>
      </p:pic>
      <p:pic>
        <p:nvPicPr>
          <p:cNvPr id="25" name="Picture 4" descr="http://www.news.cornell.edu/stories/Sept05/dog.jpg"/>
          <p:cNvPicPr>
            <a:picLocks noChangeAspect="1" noChangeArrowheads="1"/>
          </p:cNvPicPr>
          <p:nvPr/>
        </p:nvPicPr>
        <p:blipFill>
          <a:blip r:embed="rId3" cstate="print"/>
          <a:srcRect/>
          <a:stretch>
            <a:fillRect/>
          </a:stretch>
        </p:blipFill>
        <p:spPr bwMode="auto">
          <a:xfrm>
            <a:off x="3962400" y="3433465"/>
            <a:ext cx="1069859" cy="1005840"/>
          </a:xfrm>
          <a:prstGeom prst="rect">
            <a:avLst/>
          </a:prstGeom>
          <a:noFill/>
          <a:ln w="38100">
            <a:noFill/>
            <a:miter lim="800000"/>
            <a:headEnd/>
            <a:tailEnd/>
          </a:ln>
        </p:spPr>
      </p:pic>
      <p:sp>
        <p:nvSpPr>
          <p:cNvPr id="26" name="Down Arrow 25"/>
          <p:cNvSpPr/>
          <p:nvPr/>
        </p:nvSpPr>
        <p:spPr bwMode="auto">
          <a:xfrm>
            <a:off x="5181600" y="4805065"/>
            <a:ext cx="381000" cy="45273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7" name="Rounded Rectangle 26"/>
          <p:cNvSpPr/>
          <p:nvPr/>
        </p:nvSpPr>
        <p:spPr bwMode="auto">
          <a:xfrm>
            <a:off x="3810000" y="2138065"/>
            <a:ext cx="2971800" cy="2514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381000" y="1219200"/>
            <a:ext cx="2819400" cy="830997"/>
          </a:xfrm>
          <a:prstGeom prst="rect">
            <a:avLst/>
          </a:prstGeom>
          <a:noFill/>
        </p:spPr>
        <p:txBody>
          <a:bodyPr wrap="square" rtlCol="0">
            <a:spAutoFit/>
          </a:bodyPr>
          <a:lstStyle/>
          <a:p>
            <a:pPr algn="ctr"/>
            <a:r>
              <a:rPr lang="en-US" sz="2400" dirty="0" smtClean="0"/>
              <a:t>Basic-Level Categories</a:t>
            </a:r>
            <a:endParaRPr lang="en-US" sz="2400" dirty="0"/>
          </a:p>
        </p:txBody>
      </p:sp>
      <p:sp>
        <p:nvSpPr>
          <p:cNvPr id="29" name="TextBox 28"/>
          <p:cNvSpPr txBox="1"/>
          <p:nvPr/>
        </p:nvSpPr>
        <p:spPr>
          <a:xfrm>
            <a:off x="3657600" y="1219200"/>
            <a:ext cx="3124200" cy="830997"/>
          </a:xfrm>
          <a:prstGeom prst="rect">
            <a:avLst/>
          </a:prstGeom>
          <a:noFill/>
        </p:spPr>
        <p:txBody>
          <a:bodyPr wrap="square" rtlCol="0">
            <a:spAutoFit/>
          </a:bodyPr>
          <a:lstStyle/>
          <a:p>
            <a:pPr algn="ctr"/>
            <a:r>
              <a:rPr lang="en-US" sz="2400" dirty="0" err="1" smtClean="0"/>
              <a:t>Superordinate</a:t>
            </a:r>
            <a:r>
              <a:rPr lang="en-US" sz="2400" dirty="0" smtClean="0"/>
              <a:t> Categories</a:t>
            </a:r>
            <a:endParaRPr lang="en-US" sz="2400" dirty="0"/>
          </a:p>
        </p:txBody>
      </p:sp>
      <p:pic>
        <p:nvPicPr>
          <p:cNvPr id="30" name="Picture 4"/>
          <p:cNvPicPr>
            <a:picLocks noChangeAspect="1" noChangeArrowheads="1"/>
          </p:cNvPicPr>
          <p:nvPr/>
        </p:nvPicPr>
        <p:blipFill>
          <a:blip r:embed="rId6" cstate="print"/>
          <a:srcRect l="4167" t="11113" r="66666" b="33323"/>
          <a:stretch>
            <a:fillRect/>
          </a:stretch>
        </p:blipFill>
        <p:spPr bwMode="auto">
          <a:xfrm>
            <a:off x="8077200" y="2514600"/>
            <a:ext cx="640080" cy="914400"/>
          </a:xfrm>
          <a:prstGeom prst="rect">
            <a:avLst/>
          </a:prstGeom>
          <a:noFill/>
          <a:ln w="9525">
            <a:noFill/>
            <a:miter lim="800000"/>
            <a:headEnd/>
            <a:tailEnd/>
          </a:ln>
        </p:spPr>
      </p:pic>
      <p:pic>
        <p:nvPicPr>
          <p:cNvPr id="31" name="Picture 3"/>
          <p:cNvPicPr>
            <a:picLocks noChangeAspect="1" noChangeArrowheads="1"/>
          </p:cNvPicPr>
          <p:nvPr/>
        </p:nvPicPr>
        <p:blipFill>
          <a:blip r:embed="rId7" cstate="print"/>
          <a:srcRect l="1880" t="13547" r="59530" b="40373"/>
          <a:stretch>
            <a:fillRect/>
          </a:stretch>
        </p:blipFill>
        <p:spPr bwMode="auto">
          <a:xfrm>
            <a:off x="7696200" y="3505200"/>
            <a:ext cx="748145" cy="914400"/>
          </a:xfrm>
          <a:prstGeom prst="rect">
            <a:avLst/>
          </a:prstGeom>
          <a:noFill/>
          <a:ln w="9525">
            <a:noFill/>
            <a:miter lim="800000"/>
            <a:headEnd/>
            <a:tailEnd/>
          </a:ln>
        </p:spPr>
      </p:pic>
      <p:pic>
        <p:nvPicPr>
          <p:cNvPr id="32" name="Picture 4" descr="http://www.news.cornell.edu/stories/Sept05/dog.jpg"/>
          <p:cNvPicPr>
            <a:picLocks noChangeAspect="1" noChangeArrowheads="1"/>
          </p:cNvPicPr>
          <p:nvPr/>
        </p:nvPicPr>
        <p:blipFill>
          <a:blip r:embed="rId3" cstate="print"/>
          <a:srcRect l="5876" r="64744" b="68750"/>
          <a:stretch>
            <a:fillRect/>
          </a:stretch>
        </p:blipFill>
        <p:spPr bwMode="auto">
          <a:xfrm>
            <a:off x="7086600" y="2514600"/>
            <a:ext cx="914400" cy="914400"/>
          </a:xfrm>
          <a:prstGeom prst="rect">
            <a:avLst/>
          </a:prstGeom>
          <a:noFill/>
          <a:ln w="38100">
            <a:noFill/>
            <a:miter lim="800000"/>
            <a:headEnd/>
            <a:tailEnd/>
          </a:ln>
        </p:spPr>
      </p:pic>
      <p:sp>
        <p:nvSpPr>
          <p:cNvPr id="37" name="Rounded Rectangle 36"/>
          <p:cNvSpPr/>
          <p:nvPr/>
        </p:nvSpPr>
        <p:spPr bwMode="auto">
          <a:xfrm>
            <a:off x="7010400" y="2209800"/>
            <a:ext cx="1828800" cy="22860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9" name="TextBox 38"/>
          <p:cNvSpPr txBox="1"/>
          <p:nvPr/>
        </p:nvSpPr>
        <p:spPr>
          <a:xfrm>
            <a:off x="7086600" y="1524000"/>
            <a:ext cx="1752600" cy="461665"/>
          </a:xfrm>
          <a:prstGeom prst="rect">
            <a:avLst/>
          </a:prstGeom>
          <a:noFill/>
        </p:spPr>
        <p:txBody>
          <a:bodyPr wrap="square" rtlCol="0">
            <a:spAutoFit/>
          </a:bodyPr>
          <a:lstStyle/>
          <a:p>
            <a:pPr algn="ctr"/>
            <a:r>
              <a:rPr lang="en-US" sz="2400" dirty="0" smtClean="0"/>
              <a:t>Parts</a:t>
            </a:r>
            <a:endParaRPr lang="en-US" sz="2400" dirty="0"/>
          </a:p>
        </p:txBody>
      </p:sp>
      <p:sp>
        <p:nvSpPr>
          <p:cNvPr id="40" name="TextBox 39"/>
          <p:cNvSpPr txBox="1"/>
          <p:nvPr/>
        </p:nvSpPr>
        <p:spPr>
          <a:xfrm>
            <a:off x="1676400" y="2590800"/>
            <a:ext cx="543739" cy="523220"/>
          </a:xfrm>
          <a:prstGeom prst="rect">
            <a:avLst/>
          </a:prstGeom>
          <a:noFill/>
        </p:spPr>
        <p:txBody>
          <a:bodyPr wrap="none" rtlCol="0">
            <a:spAutoFit/>
          </a:bodyPr>
          <a:lstStyle/>
          <a:p>
            <a:r>
              <a:rPr lang="en-US" sz="2800" dirty="0" smtClean="0"/>
              <a:t>…</a:t>
            </a:r>
            <a:endParaRPr lang="en-US" sz="2800" dirty="0"/>
          </a:p>
        </p:txBody>
      </p:sp>
      <p:sp>
        <p:nvSpPr>
          <p:cNvPr id="41" name="Rounded Rectangle 40"/>
          <p:cNvSpPr/>
          <p:nvPr/>
        </p:nvSpPr>
        <p:spPr bwMode="auto">
          <a:xfrm>
            <a:off x="7086600" y="5181600"/>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Head Detector</a:t>
            </a:r>
            <a:endParaRPr kumimoji="0" lang="en-US" sz="1800" b="1" i="0" u="none" strike="noStrike" cap="none" normalizeH="0" baseline="0" dirty="0" smtClean="0">
              <a:ln>
                <a:noFill/>
              </a:ln>
              <a:solidFill>
                <a:schemeClr val="tx1"/>
              </a:solidFill>
              <a:effectLst/>
              <a:latin typeface="Arial" charset="0"/>
            </a:endParaRPr>
          </a:p>
        </p:txBody>
      </p:sp>
      <p:sp>
        <p:nvSpPr>
          <p:cNvPr id="42" name="Down Arrow 41"/>
          <p:cNvSpPr/>
          <p:nvPr/>
        </p:nvSpPr>
        <p:spPr bwMode="auto">
          <a:xfrm>
            <a:off x="7696200" y="4652665"/>
            <a:ext cx="381000" cy="45273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082675"/>
          </a:xfrm>
        </p:spPr>
        <p:txBody>
          <a:bodyPr/>
          <a:lstStyle/>
          <a:p>
            <a:r>
              <a:rPr lang="en-US" sz="3200" dirty="0" smtClean="0"/>
              <a:t>Dealing with inevitable failure</a:t>
            </a:r>
            <a:endParaRPr lang="en-US" sz="3200" dirty="0"/>
          </a:p>
        </p:txBody>
      </p:sp>
      <p:sp>
        <p:nvSpPr>
          <p:cNvPr id="3" name="Content Placeholder 2"/>
          <p:cNvSpPr>
            <a:spLocks noGrp="1"/>
          </p:cNvSpPr>
          <p:nvPr>
            <p:ph idx="1"/>
          </p:nvPr>
        </p:nvSpPr>
        <p:spPr/>
        <p:txBody>
          <a:bodyPr/>
          <a:lstStyle/>
          <a:p>
            <a:endParaRPr lang="en-US" dirty="0" smtClean="0"/>
          </a:p>
          <a:p>
            <a:pPr>
              <a:buNone/>
            </a:pPr>
            <a:r>
              <a:rPr lang="en-US" dirty="0" smtClean="0"/>
              <a:t>	Failure in categorization should not mean failure in recognition</a:t>
            </a:r>
          </a:p>
          <a:p>
            <a:pPr>
              <a:buNone/>
            </a:pPr>
            <a:endParaRPr lang="en-US" dirty="0" smtClean="0"/>
          </a:p>
          <a:p>
            <a:pPr>
              <a:buNone/>
            </a:pP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Hoiem\Documents\Grants\CAREER 2010\figs\cow_crossing.jpg"/>
          <p:cNvPicPr>
            <a:picLocks noChangeAspect="1" noChangeArrowheads="1"/>
          </p:cNvPicPr>
          <p:nvPr/>
        </p:nvPicPr>
        <p:blipFill>
          <a:blip r:embed="rId3" cstate="print"/>
          <a:srcRect l="42868" t="6897" b="22570"/>
          <a:stretch>
            <a:fillRect/>
          </a:stretch>
        </p:blipFill>
        <p:spPr bwMode="auto">
          <a:xfrm>
            <a:off x="6019800" y="2438400"/>
            <a:ext cx="2962656" cy="2743200"/>
          </a:xfrm>
          <a:prstGeom prst="rect">
            <a:avLst/>
          </a:prstGeom>
          <a:noFill/>
        </p:spPr>
      </p:pic>
      <p:sp>
        <p:nvSpPr>
          <p:cNvPr id="2" name="Title 1"/>
          <p:cNvSpPr>
            <a:spLocks noGrp="1"/>
          </p:cNvSpPr>
          <p:nvPr>
            <p:ph type="title"/>
          </p:nvPr>
        </p:nvSpPr>
        <p:spPr/>
        <p:txBody>
          <a:bodyPr/>
          <a:lstStyle/>
          <a:p>
            <a:r>
              <a:rPr lang="en-US" dirty="0" smtClean="0"/>
              <a:t>Domain-based Recognition</a:t>
            </a:r>
            <a:endParaRPr lang="en-US" dirty="0"/>
          </a:p>
        </p:txBody>
      </p:sp>
      <p:sp>
        <p:nvSpPr>
          <p:cNvPr id="35" name="Rounded Rectangle 34"/>
          <p:cNvSpPr/>
          <p:nvPr/>
        </p:nvSpPr>
        <p:spPr bwMode="auto">
          <a:xfrm>
            <a:off x="3505200" y="2590800"/>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Cat</a:t>
            </a:r>
            <a:endParaRPr kumimoji="0" lang="en-US" sz="1800" b="1" i="0" u="none" strike="noStrike" cap="none" normalizeH="0" baseline="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Detector</a:t>
            </a:r>
          </a:p>
        </p:txBody>
      </p:sp>
      <p:sp>
        <p:nvSpPr>
          <p:cNvPr id="36" name="Rounded Rectangle 35"/>
          <p:cNvSpPr/>
          <p:nvPr/>
        </p:nvSpPr>
        <p:spPr bwMode="auto">
          <a:xfrm>
            <a:off x="3657600" y="3124200"/>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Dog</a:t>
            </a:r>
            <a:endParaRPr kumimoji="0" lang="en-US" sz="1800" b="1" i="0" u="none" strike="noStrike" cap="none" normalizeH="0" baseline="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Detector</a:t>
            </a:r>
          </a:p>
        </p:txBody>
      </p:sp>
      <p:sp>
        <p:nvSpPr>
          <p:cNvPr id="38" name="Rounded Rectangle 37"/>
          <p:cNvSpPr/>
          <p:nvPr/>
        </p:nvSpPr>
        <p:spPr bwMode="auto">
          <a:xfrm>
            <a:off x="3810000" y="3625644"/>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4-Legged Animal Detector</a:t>
            </a:r>
            <a:endParaRPr kumimoji="0" lang="en-US" sz="1800" b="1" i="0" u="none" strike="noStrike" cap="none" normalizeH="0" baseline="0" dirty="0" smtClean="0">
              <a:ln>
                <a:noFill/>
              </a:ln>
              <a:solidFill>
                <a:schemeClr val="tx1"/>
              </a:solidFill>
              <a:effectLst/>
              <a:latin typeface="Arial" charset="0"/>
            </a:endParaRPr>
          </a:p>
        </p:txBody>
      </p:sp>
      <p:sp>
        <p:nvSpPr>
          <p:cNvPr id="43" name="Rounded Rectangle 42"/>
          <p:cNvSpPr/>
          <p:nvPr/>
        </p:nvSpPr>
        <p:spPr bwMode="auto">
          <a:xfrm>
            <a:off x="3930444" y="4220496"/>
            <a:ext cx="1600200" cy="990600"/>
          </a:xfrm>
          <a:prstGeom prst="round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smtClean="0">
                <a:latin typeface="Arial" charset="0"/>
              </a:rPr>
              <a:t>Head Detector</a:t>
            </a:r>
            <a:endParaRPr kumimoji="0" lang="en-US" sz="1800" b="1" i="0" u="none" strike="noStrike" cap="none" normalizeH="0" baseline="0" dirty="0" smtClean="0">
              <a:ln>
                <a:noFill/>
              </a:ln>
              <a:solidFill>
                <a:schemeClr val="tx1"/>
              </a:solidFill>
              <a:effectLst/>
              <a:latin typeface="Arial" charset="0"/>
            </a:endParaRPr>
          </a:p>
        </p:txBody>
      </p:sp>
      <p:sp>
        <p:nvSpPr>
          <p:cNvPr id="45" name="Right Arrow 44"/>
          <p:cNvSpPr/>
          <p:nvPr/>
        </p:nvSpPr>
        <p:spPr bwMode="auto">
          <a:xfrm>
            <a:off x="3276600" y="3505200"/>
            <a:ext cx="304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46" name="Right Arrow 45"/>
          <p:cNvSpPr/>
          <p:nvPr/>
        </p:nvSpPr>
        <p:spPr bwMode="auto">
          <a:xfrm>
            <a:off x="5562600" y="3505200"/>
            <a:ext cx="304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47" name="TextBox 46"/>
          <p:cNvSpPr txBox="1"/>
          <p:nvPr/>
        </p:nvSpPr>
        <p:spPr>
          <a:xfrm>
            <a:off x="6324600" y="3124200"/>
            <a:ext cx="2241447" cy="400110"/>
          </a:xfrm>
          <a:prstGeom prst="rect">
            <a:avLst/>
          </a:prstGeom>
          <a:solidFill>
            <a:schemeClr val="bg1"/>
          </a:solidFill>
        </p:spPr>
        <p:txBody>
          <a:bodyPr wrap="none" rtlCol="0">
            <a:spAutoFit/>
          </a:bodyPr>
          <a:lstStyle/>
          <a:p>
            <a:r>
              <a:rPr lang="en-US" sz="2000" b="1" dirty="0" smtClean="0">
                <a:solidFill>
                  <a:srgbClr val="00B050"/>
                </a:solidFill>
              </a:rPr>
              <a:t>4-Legged Animal</a:t>
            </a:r>
            <a:endParaRPr lang="en-US" sz="2000" b="1" dirty="0">
              <a:solidFill>
                <a:srgbClr val="00B050"/>
              </a:solidFill>
            </a:endParaRPr>
          </a:p>
        </p:txBody>
      </p:sp>
      <p:sp>
        <p:nvSpPr>
          <p:cNvPr id="48" name="Rectangle 47"/>
          <p:cNvSpPr/>
          <p:nvPr/>
        </p:nvSpPr>
        <p:spPr bwMode="auto">
          <a:xfrm>
            <a:off x="6629400" y="3657600"/>
            <a:ext cx="457200" cy="457200"/>
          </a:xfrm>
          <a:prstGeom prst="rect">
            <a:avLst/>
          </a:prstGeom>
          <a:noFill/>
          <a:ln w="57150" cap="flat" cmpd="sng" algn="ctr">
            <a:solidFill>
              <a:srgbClr val="00B05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49" name="TextBox 48"/>
          <p:cNvSpPr txBox="1"/>
          <p:nvPr/>
        </p:nvSpPr>
        <p:spPr>
          <a:xfrm>
            <a:off x="7162800" y="3657600"/>
            <a:ext cx="813043" cy="400110"/>
          </a:xfrm>
          <a:prstGeom prst="rect">
            <a:avLst/>
          </a:prstGeom>
          <a:solidFill>
            <a:schemeClr val="bg1">
              <a:alpha val="67000"/>
            </a:schemeClr>
          </a:solidFill>
        </p:spPr>
        <p:txBody>
          <a:bodyPr wrap="none" rtlCol="0">
            <a:spAutoFit/>
          </a:bodyPr>
          <a:lstStyle/>
          <a:p>
            <a:r>
              <a:rPr lang="en-US" sz="2000" b="1" dirty="0" smtClean="0">
                <a:solidFill>
                  <a:srgbClr val="00B050"/>
                </a:solidFill>
              </a:rPr>
              <a:t>Head</a:t>
            </a:r>
            <a:endParaRPr lang="en-US" sz="2000" b="1" dirty="0">
              <a:solidFill>
                <a:srgbClr val="00B050"/>
              </a:solidFill>
            </a:endParaRPr>
          </a:p>
        </p:txBody>
      </p:sp>
      <p:pic>
        <p:nvPicPr>
          <p:cNvPr id="14" name="Picture 2" descr="C:\Users\Hoiem\Documents\Grants\CAREER 2010\figs\cow_crossing.jpg"/>
          <p:cNvPicPr>
            <a:picLocks noChangeAspect="1" noChangeArrowheads="1"/>
          </p:cNvPicPr>
          <p:nvPr/>
        </p:nvPicPr>
        <p:blipFill>
          <a:blip r:embed="rId3" cstate="print"/>
          <a:srcRect l="12931" t="6897"/>
          <a:stretch>
            <a:fillRect/>
          </a:stretch>
        </p:blipFill>
        <p:spPr bwMode="auto">
          <a:xfrm>
            <a:off x="64911" y="2428335"/>
            <a:ext cx="3135489" cy="2514600"/>
          </a:xfrm>
          <a:prstGeom prst="rect">
            <a:avLst/>
          </a:prstGeom>
          <a:noFill/>
        </p:spPr>
      </p:pic>
      <p:sp>
        <p:nvSpPr>
          <p:cNvPr id="16" name="Rectangle 15"/>
          <p:cNvSpPr/>
          <p:nvPr/>
        </p:nvSpPr>
        <p:spPr bwMode="auto">
          <a:xfrm>
            <a:off x="6553200" y="3581400"/>
            <a:ext cx="1752600" cy="1371600"/>
          </a:xfrm>
          <a:prstGeom prst="rect">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17" name="TextBox 16"/>
          <p:cNvSpPr txBox="1"/>
          <p:nvPr/>
        </p:nvSpPr>
        <p:spPr>
          <a:xfrm>
            <a:off x="6172200" y="4572000"/>
            <a:ext cx="1548244" cy="369332"/>
          </a:xfrm>
          <a:prstGeom prst="rect">
            <a:avLst/>
          </a:prstGeom>
          <a:solidFill>
            <a:schemeClr val="bg1"/>
          </a:solidFill>
        </p:spPr>
        <p:txBody>
          <a:bodyPr wrap="none" rtlCol="0">
            <a:spAutoFit/>
          </a:bodyPr>
          <a:lstStyle/>
          <a:p>
            <a:r>
              <a:rPr lang="en-US" b="1" dirty="0" smtClean="0"/>
              <a:t>Walking Left</a:t>
            </a:r>
            <a:endParaRPr lang="en-U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Domain-based recognition: overview</a:t>
            </a:r>
            <a:endParaRPr lang="en-US" sz="3200" dirty="0"/>
          </a:p>
        </p:txBody>
      </p:sp>
      <p:sp>
        <p:nvSpPr>
          <p:cNvPr id="52" name="Rounded Rectangle 51"/>
          <p:cNvSpPr/>
          <p:nvPr/>
        </p:nvSpPr>
        <p:spPr>
          <a:xfrm>
            <a:off x="152401" y="2263416"/>
            <a:ext cx="2819399" cy="1207491"/>
          </a:xfrm>
          <a:prstGeom prst="roundRect">
            <a:avLst/>
          </a:prstGeom>
          <a:solidFill>
            <a:srgbClr val="AEAEAE"/>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400"/>
          </a:p>
        </p:txBody>
      </p:sp>
      <p:sp>
        <p:nvSpPr>
          <p:cNvPr id="64" name="TextBox 63"/>
          <p:cNvSpPr txBox="1"/>
          <p:nvPr/>
        </p:nvSpPr>
        <p:spPr>
          <a:xfrm>
            <a:off x="152402" y="2209800"/>
            <a:ext cx="2819399" cy="1231106"/>
          </a:xfrm>
          <a:prstGeom prst="rect">
            <a:avLst/>
          </a:prstGeom>
          <a:noFill/>
        </p:spPr>
        <p:txBody>
          <a:bodyPr wrap="square" rtlCol="0">
            <a:spAutoFit/>
          </a:bodyPr>
          <a:lstStyle/>
          <a:p>
            <a:pPr algn="ctr"/>
            <a:r>
              <a:rPr lang="en-US" sz="2000" b="1" dirty="0" smtClean="0">
                <a:latin typeface="Calibri" pitchFamily="34" charset="0"/>
                <a:cs typeface="Calibri" pitchFamily="34" charset="0"/>
              </a:rPr>
              <a:t>Basic Level Categories</a:t>
            </a:r>
          </a:p>
          <a:p>
            <a:pPr algn="ctr"/>
            <a:r>
              <a:rPr lang="en-US" dirty="0" smtClean="0">
                <a:latin typeface="Calibri" pitchFamily="34" charset="0"/>
                <a:cs typeface="Calibri" pitchFamily="34" charset="0"/>
              </a:rPr>
              <a:t>Elephant, Dog, Eagle, Camel, Lizard, Bat, </a:t>
            </a:r>
          </a:p>
          <a:p>
            <a:pPr algn="ctr"/>
            <a:r>
              <a:rPr lang="en-US" dirty="0" smtClean="0">
                <a:latin typeface="Calibri" pitchFamily="34" charset="0"/>
                <a:cs typeface="Calibri" pitchFamily="34" charset="0"/>
              </a:rPr>
              <a:t>Dog, Penguin, Monkey, …</a:t>
            </a:r>
          </a:p>
        </p:txBody>
      </p:sp>
      <p:sp>
        <p:nvSpPr>
          <p:cNvPr id="96" name="TextBox 95"/>
          <p:cNvSpPr txBox="1"/>
          <p:nvPr/>
        </p:nvSpPr>
        <p:spPr>
          <a:xfrm>
            <a:off x="152400" y="1787107"/>
            <a:ext cx="2861094" cy="400110"/>
          </a:xfrm>
          <a:prstGeom prst="rect">
            <a:avLst/>
          </a:prstGeom>
          <a:noFill/>
        </p:spPr>
        <p:txBody>
          <a:bodyPr wrap="square" rtlCol="0">
            <a:spAutoFit/>
          </a:bodyPr>
          <a:lstStyle/>
          <a:p>
            <a:pPr algn="ctr"/>
            <a:r>
              <a:rPr lang="en-US" sz="2000" b="1" dirty="0" smtClean="0"/>
              <a:t>Trained Detectors</a:t>
            </a:r>
            <a:endParaRPr lang="en-US" sz="2000" b="1" dirty="0"/>
          </a:p>
        </p:txBody>
      </p:sp>
      <p:sp>
        <p:nvSpPr>
          <p:cNvPr id="97" name="Right Arrow 96"/>
          <p:cNvSpPr/>
          <p:nvPr/>
        </p:nvSpPr>
        <p:spPr bwMode="auto">
          <a:xfrm>
            <a:off x="3048000" y="2492017"/>
            <a:ext cx="1828800" cy="1143000"/>
          </a:xfrm>
          <a:prstGeom prst="right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charset="0"/>
              </a:rPr>
              <a:t>Object Localization</a:t>
            </a:r>
          </a:p>
        </p:txBody>
      </p:sp>
      <p:sp>
        <p:nvSpPr>
          <p:cNvPr id="98" name="Right Arrow 97"/>
          <p:cNvSpPr/>
          <p:nvPr/>
        </p:nvSpPr>
        <p:spPr bwMode="auto">
          <a:xfrm>
            <a:off x="3048000" y="4854217"/>
            <a:ext cx="1828800" cy="1143000"/>
          </a:xfrm>
          <a:prstGeom prst="right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charset="0"/>
              </a:rPr>
              <a:t>Object Description</a:t>
            </a:r>
          </a:p>
        </p:txBody>
      </p:sp>
      <p:sp>
        <p:nvSpPr>
          <p:cNvPr id="99" name="TextBox 98"/>
          <p:cNvSpPr txBox="1"/>
          <p:nvPr/>
        </p:nvSpPr>
        <p:spPr>
          <a:xfrm>
            <a:off x="2971800" y="1524000"/>
            <a:ext cx="1981200" cy="1015663"/>
          </a:xfrm>
          <a:prstGeom prst="rect">
            <a:avLst/>
          </a:prstGeom>
          <a:noFill/>
        </p:spPr>
        <p:txBody>
          <a:bodyPr wrap="square" rtlCol="0">
            <a:spAutoFit/>
          </a:bodyPr>
          <a:lstStyle/>
          <a:p>
            <a:pPr algn="ctr"/>
            <a:r>
              <a:rPr lang="en-US" sz="2000" b="1" dirty="0" smtClean="0"/>
              <a:t>Voting using Shared Spatial Models </a:t>
            </a:r>
            <a:endParaRPr lang="en-US" sz="2000" b="1" dirty="0"/>
          </a:p>
        </p:txBody>
      </p:sp>
      <p:sp>
        <p:nvSpPr>
          <p:cNvPr id="100" name="TextBox 99"/>
          <p:cNvSpPr txBox="1"/>
          <p:nvPr/>
        </p:nvSpPr>
        <p:spPr>
          <a:xfrm>
            <a:off x="3048000" y="4168417"/>
            <a:ext cx="1828800" cy="707886"/>
          </a:xfrm>
          <a:prstGeom prst="rect">
            <a:avLst/>
          </a:prstGeom>
          <a:noFill/>
        </p:spPr>
        <p:txBody>
          <a:bodyPr wrap="square" rtlCol="0">
            <a:spAutoFit/>
          </a:bodyPr>
          <a:lstStyle/>
          <a:p>
            <a:pPr algn="ctr"/>
            <a:r>
              <a:rPr lang="en-US" sz="2000" b="1" dirty="0" smtClean="0"/>
              <a:t>Attribute Predictors</a:t>
            </a:r>
            <a:endParaRPr lang="en-US" sz="2000" b="1" dirty="0"/>
          </a:p>
        </p:txBody>
      </p:sp>
      <p:sp>
        <p:nvSpPr>
          <p:cNvPr id="130" name="Rounded Rectangle 129"/>
          <p:cNvSpPr/>
          <p:nvPr/>
        </p:nvSpPr>
        <p:spPr>
          <a:xfrm>
            <a:off x="152401" y="3711216"/>
            <a:ext cx="2819399" cy="1207491"/>
          </a:xfrm>
          <a:prstGeom prst="roundRect">
            <a:avLst/>
          </a:prstGeom>
          <a:solidFill>
            <a:srgbClr val="AEAEAE"/>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400"/>
          </a:p>
        </p:txBody>
      </p:sp>
      <p:sp>
        <p:nvSpPr>
          <p:cNvPr id="131" name="TextBox 130"/>
          <p:cNvSpPr txBox="1"/>
          <p:nvPr/>
        </p:nvSpPr>
        <p:spPr>
          <a:xfrm>
            <a:off x="152402" y="3657600"/>
            <a:ext cx="2819399" cy="1231106"/>
          </a:xfrm>
          <a:prstGeom prst="rect">
            <a:avLst/>
          </a:prstGeom>
          <a:noFill/>
        </p:spPr>
        <p:txBody>
          <a:bodyPr wrap="square" rtlCol="0">
            <a:spAutoFit/>
          </a:bodyPr>
          <a:lstStyle/>
          <a:p>
            <a:pPr algn="ctr"/>
            <a:r>
              <a:rPr lang="en-US" sz="2000" b="1" dirty="0" smtClean="0">
                <a:latin typeface="Calibri" pitchFamily="34" charset="0"/>
                <a:cs typeface="Calibri" pitchFamily="34" charset="0"/>
              </a:rPr>
              <a:t>Broad Categories</a:t>
            </a:r>
          </a:p>
          <a:p>
            <a:pPr algn="ctr"/>
            <a:r>
              <a:rPr lang="en-US" dirty="0" smtClean="0">
                <a:latin typeface="Calibri" pitchFamily="34" charset="0"/>
                <a:cs typeface="Calibri" pitchFamily="34" charset="0"/>
              </a:rPr>
              <a:t>Four-legged Animal, Mammal, Water Animal, Animal</a:t>
            </a:r>
          </a:p>
        </p:txBody>
      </p:sp>
      <p:sp>
        <p:nvSpPr>
          <p:cNvPr id="133" name="Rounded Rectangle 132"/>
          <p:cNvSpPr/>
          <p:nvPr/>
        </p:nvSpPr>
        <p:spPr>
          <a:xfrm>
            <a:off x="152400" y="5136433"/>
            <a:ext cx="2819399" cy="936984"/>
          </a:xfrm>
          <a:prstGeom prst="roundRect">
            <a:avLst/>
          </a:prstGeom>
          <a:solidFill>
            <a:srgbClr val="AEAEAE"/>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400"/>
          </a:p>
        </p:txBody>
      </p:sp>
      <p:sp>
        <p:nvSpPr>
          <p:cNvPr id="134" name="TextBox 133"/>
          <p:cNvSpPr txBox="1"/>
          <p:nvPr/>
        </p:nvSpPr>
        <p:spPr>
          <a:xfrm>
            <a:off x="152401" y="5082816"/>
            <a:ext cx="2819399" cy="954107"/>
          </a:xfrm>
          <a:prstGeom prst="rect">
            <a:avLst/>
          </a:prstGeom>
          <a:noFill/>
        </p:spPr>
        <p:txBody>
          <a:bodyPr wrap="square" rtlCol="0">
            <a:spAutoFit/>
          </a:bodyPr>
          <a:lstStyle/>
          <a:p>
            <a:pPr algn="ctr"/>
            <a:r>
              <a:rPr lang="en-US" sz="2000" b="1" dirty="0" smtClean="0">
                <a:latin typeface="Calibri" pitchFamily="34" charset="0"/>
                <a:cs typeface="Calibri" pitchFamily="34" charset="0"/>
              </a:rPr>
              <a:t>Parts</a:t>
            </a:r>
          </a:p>
          <a:p>
            <a:pPr algn="ctr"/>
            <a:r>
              <a:rPr lang="en-US" dirty="0" smtClean="0">
                <a:latin typeface="Calibri" pitchFamily="34" charset="0"/>
                <a:cs typeface="Calibri" pitchFamily="34" charset="0"/>
              </a:rPr>
              <a:t>Leg, Horn, Wing, Head, Eye, Ear, Foot, Mouth, Nose, Tail</a:t>
            </a:r>
          </a:p>
        </p:txBody>
      </p:sp>
      <p:pic>
        <p:nvPicPr>
          <p:cNvPr id="72" name="Picture 3" descr="n02968473_2112.JPEG"/>
          <p:cNvPicPr>
            <a:picLocks noChangeAspect="1"/>
          </p:cNvPicPr>
          <p:nvPr/>
        </p:nvPicPr>
        <p:blipFill>
          <a:blip r:embed="rId3" cstate="print"/>
          <a:srcRect l="47998" t="11106" r="3851" b="7408"/>
          <a:stretch>
            <a:fillRect/>
          </a:stretch>
        </p:blipFill>
        <p:spPr>
          <a:xfrm>
            <a:off x="5029200" y="4114800"/>
            <a:ext cx="1981200" cy="2514600"/>
          </a:xfrm>
          <a:prstGeom prst="rect">
            <a:avLst/>
          </a:prstGeom>
          <a:noFill/>
          <a:ln>
            <a:noFill/>
          </a:ln>
        </p:spPr>
      </p:pic>
      <p:sp>
        <p:nvSpPr>
          <p:cNvPr id="75" name="Rectangle 74"/>
          <p:cNvSpPr/>
          <p:nvPr/>
        </p:nvSpPr>
        <p:spPr>
          <a:xfrm>
            <a:off x="5227077" y="4652424"/>
            <a:ext cx="1539047" cy="1720111"/>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6" name="Rectangle 75"/>
          <p:cNvSpPr/>
          <p:nvPr/>
        </p:nvSpPr>
        <p:spPr>
          <a:xfrm>
            <a:off x="6041867" y="5648278"/>
            <a:ext cx="217277" cy="633725"/>
          </a:xfrm>
          <a:prstGeom prst="rect">
            <a:avLst/>
          </a:prstGeom>
          <a:noFill/>
          <a:ln w="57150">
            <a:solidFill>
              <a:srgbClr val="0CE2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7" name="Rectangle 76"/>
          <p:cNvSpPr/>
          <p:nvPr/>
        </p:nvSpPr>
        <p:spPr>
          <a:xfrm>
            <a:off x="6132399" y="4924022"/>
            <a:ext cx="539484" cy="633725"/>
          </a:xfrm>
          <a:prstGeom prst="rect">
            <a:avLst/>
          </a:prstGeom>
          <a:noFill/>
          <a:ln w="57150">
            <a:solidFill>
              <a:srgbClr val="0CE2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84" name="Group 93"/>
          <p:cNvGrpSpPr/>
          <p:nvPr/>
        </p:nvGrpSpPr>
        <p:grpSpPr>
          <a:xfrm>
            <a:off x="5165629" y="4304105"/>
            <a:ext cx="1010935" cy="369331"/>
            <a:chOff x="5883669" y="2125849"/>
            <a:chExt cx="797719" cy="291435"/>
          </a:xfrm>
        </p:grpSpPr>
        <p:sp>
          <p:nvSpPr>
            <p:cNvPr id="85" name="Rounded Rectangle 84"/>
            <p:cNvSpPr/>
            <p:nvPr/>
          </p:nvSpPr>
          <p:spPr>
            <a:xfrm>
              <a:off x="5910272" y="2162166"/>
              <a:ext cx="642942" cy="214314"/>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0000"/>
                </a:solidFill>
              </a:endParaRPr>
            </a:p>
          </p:txBody>
        </p:sp>
        <p:sp>
          <p:nvSpPr>
            <p:cNvPr id="86" name="TextBox 85"/>
            <p:cNvSpPr txBox="1"/>
            <p:nvPr/>
          </p:nvSpPr>
          <p:spPr>
            <a:xfrm>
              <a:off x="5883669" y="2125849"/>
              <a:ext cx="797719" cy="291435"/>
            </a:xfrm>
            <a:prstGeom prst="rect">
              <a:avLst/>
            </a:prstGeom>
            <a:noFill/>
            <a:ln>
              <a:noFill/>
            </a:ln>
          </p:spPr>
          <p:txBody>
            <a:bodyPr wrap="square" rtlCol="0">
              <a:spAutoFit/>
            </a:bodyPr>
            <a:lstStyle/>
            <a:p>
              <a:r>
                <a:rPr lang="en-US" b="1" dirty="0" smtClean="0">
                  <a:solidFill>
                    <a:srgbClr val="009900"/>
                  </a:solidFill>
                  <a:latin typeface="Calibri" pitchFamily="34" charset="0"/>
                  <a:cs typeface="Calibri" pitchFamily="34" charset="0"/>
                </a:rPr>
                <a:t>Animal</a:t>
              </a:r>
              <a:endParaRPr lang="en-US" b="1" dirty="0">
                <a:solidFill>
                  <a:srgbClr val="009900"/>
                </a:solidFill>
                <a:latin typeface="Calibri" pitchFamily="34" charset="0"/>
                <a:cs typeface="Calibri" pitchFamily="34" charset="0"/>
              </a:endParaRPr>
            </a:p>
          </p:txBody>
        </p:sp>
      </p:grpSp>
      <p:grpSp>
        <p:nvGrpSpPr>
          <p:cNvPr id="87" name="Group 101"/>
          <p:cNvGrpSpPr/>
          <p:nvPr/>
        </p:nvGrpSpPr>
        <p:grpSpPr>
          <a:xfrm>
            <a:off x="5562597" y="5321333"/>
            <a:ext cx="1010935" cy="369332"/>
            <a:chOff x="5206760" y="2583700"/>
            <a:chExt cx="797719" cy="291436"/>
          </a:xfrm>
        </p:grpSpPr>
        <p:sp>
          <p:nvSpPr>
            <p:cNvPr id="88" name="Rounded Rectangle 87"/>
            <p:cNvSpPr/>
            <p:nvPr/>
          </p:nvSpPr>
          <p:spPr>
            <a:xfrm>
              <a:off x="5262047" y="2606397"/>
              <a:ext cx="365760" cy="228600"/>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0000"/>
                </a:solidFill>
              </a:endParaRPr>
            </a:p>
          </p:txBody>
        </p:sp>
        <p:sp>
          <p:nvSpPr>
            <p:cNvPr id="89" name="TextBox 88"/>
            <p:cNvSpPr txBox="1"/>
            <p:nvPr/>
          </p:nvSpPr>
          <p:spPr>
            <a:xfrm>
              <a:off x="5206760" y="2583700"/>
              <a:ext cx="797719" cy="291436"/>
            </a:xfrm>
            <a:prstGeom prst="rect">
              <a:avLst/>
            </a:prstGeom>
            <a:noFill/>
            <a:ln>
              <a:noFill/>
            </a:ln>
          </p:spPr>
          <p:txBody>
            <a:bodyPr wrap="square" rtlCol="0">
              <a:spAutoFit/>
            </a:bodyPr>
            <a:lstStyle/>
            <a:p>
              <a:r>
                <a:rPr lang="en-US" b="1" dirty="0">
                  <a:solidFill>
                    <a:srgbClr val="009900"/>
                  </a:solidFill>
                  <a:latin typeface="Calibri" pitchFamily="34" charset="0"/>
                  <a:cs typeface="Calibri" pitchFamily="34" charset="0"/>
                </a:rPr>
                <a:t>L</a:t>
              </a:r>
              <a:r>
                <a:rPr lang="en-US" b="1" dirty="0" smtClean="0">
                  <a:solidFill>
                    <a:srgbClr val="009900"/>
                  </a:solidFill>
                  <a:latin typeface="Calibri" pitchFamily="34" charset="0"/>
                  <a:cs typeface="Calibri" pitchFamily="34" charset="0"/>
                </a:rPr>
                <a:t>eg</a:t>
              </a:r>
              <a:endParaRPr lang="en-US" b="1" dirty="0">
                <a:solidFill>
                  <a:srgbClr val="009900"/>
                </a:solidFill>
                <a:latin typeface="Calibri" pitchFamily="34" charset="0"/>
                <a:cs typeface="Calibri" pitchFamily="34" charset="0"/>
              </a:endParaRPr>
            </a:p>
          </p:txBody>
        </p:sp>
      </p:grpSp>
      <p:grpSp>
        <p:nvGrpSpPr>
          <p:cNvPr id="90" name="Group 102"/>
          <p:cNvGrpSpPr/>
          <p:nvPr/>
        </p:nvGrpSpPr>
        <p:grpSpPr>
          <a:xfrm>
            <a:off x="6064170" y="4600242"/>
            <a:ext cx="1010936" cy="369331"/>
            <a:chOff x="6830373" y="2524166"/>
            <a:chExt cx="797719" cy="291436"/>
          </a:xfrm>
        </p:grpSpPr>
        <p:sp>
          <p:nvSpPr>
            <p:cNvPr id="91" name="Rounded Rectangle 90"/>
            <p:cNvSpPr/>
            <p:nvPr/>
          </p:nvSpPr>
          <p:spPr>
            <a:xfrm>
              <a:off x="6858016" y="2565465"/>
              <a:ext cx="475488" cy="201168"/>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0000"/>
                </a:solidFill>
              </a:endParaRPr>
            </a:p>
          </p:txBody>
        </p:sp>
        <p:sp>
          <p:nvSpPr>
            <p:cNvPr id="92" name="TextBox 91"/>
            <p:cNvSpPr txBox="1"/>
            <p:nvPr/>
          </p:nvSpPr>
          <p:spPr>
            <a:xfrm>
              <a:off x="6830373" y="2524166"/>
              <a:ext cx="797719" cy="291436"/>
            </a:xfrm>
            <a:prstGeom prst="rect">
              <a:avLst/>
            </a:prstGeom>
            <a:noFill/>
            <a:ln>
              <a:noFill/>
            </a:ln>
          </p:spPr>
          <p:txBody>
            <a:bodyPr wrap="square" rtlCol="0">
              <a:spAutoFit/>
            </a:bodyPr>
            <a:lstStyle/>
            <a:p>
              <a:r>
                <a:rPr lang="en-US" b="1" dirty="0" smtClean="0">
                  <a:solidFill>
                    <a:srgbClr val="009900"/>
                  </a:solidFill>
                  <a:latin typeface="Calibri" pitchFamily="34" charset="0"/>
                  <a:cs typeface="Calibri" pitchFamily="34" charset="0"/>
                </a:rPr>
                <a:t>Head</a:t>
              </a:r>
              <a:endParaRPr lang="en-US" b="1" dirty="0">
                <a:solidFill>
                  <a:srgbClr val="009900"/>
                </a:solidFill>
                <a:latin typeface="Calibri" pitchFamily="34" charset="0"/>
                <a:cs typeface="Calibri" pitchFamily="34" charset="0"/>
              </a:endParaRPr>
            </a:p>
          </p:txBody>
        </p:sp>
      </p:grpSp>
      <p:sp>
        <p:nvSpPr>
          <p:cNvPr id="95" name="Rounded Rectangle 94"/>
          <p:cNvSpPr/>
          <p:nvPr/>
        </p:nvSpPr>
        <p:spPr>
          <a:xfrm>
            <a:off x="7085885" y="4911804"/>
            <a:ext cx="1371516" cy="1071496"/>
          </a:xfrm>
          <a:prstGeom prst="roundRect">
            <a:avLst/>
          </a:prstGeom>
          <a:solidFill>
            <a:srgbClr val="FFFFFF">
              <a:alpha val="75000"/>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0000"/>
              </a:solidFill>
            </a:endParaRPr>
          </a:p>
        </p:txBody>
      </p:sp>
      <p:sp>
        <p:nvSpPr>
          <p:cNvPr id="101" name="TextBox 100"/>
          <p:cNvSpPr txBox="1"/>
          <p:nvPr/>
        </p:nvSpPr>
        <p:spPr>
          <a:xfrm>
            <a:off x="7085885" y="4911804"/>
            <a:ext cx="1448515" cy="1107996"/>
          </a:xfrm>
          <a:prstGeom prst="rect">
            <a:avLst/>
          </a:prstGeom>
          <a:noFill/>
          <a:ln>
            <a:noFill/>
          </a:ln>
        </p:spPr>
        <p:txBody>
          <a:bodyPr wrap="square" rtlCol="0">
            <a:spAutoFit/>
          </a:bodyPr>
          <a:lstStyle/>
          <a:p>
            <a:r>
              <a:rPr lang="en-US" sz="1600" b="1" dirty="0" smtClean="0">
                <a:solidFill>
                  <a:schemeClr val="accent6">
                    <a:lumMod val="75000"/>
                  </a:schemeClr>
                </a:solidFill>
                <a:latin typeface="Calibri" pitchFamily="34" charset="0"/>
                <a:cs typeface="Calibri" pitchFamily="34" charset="0"/>
              </a:rPr>
              <a:t>Can run</a:t>
            </a:r>
          </a:p>
          <a:p>
            <a:r>
              <a:rPr lang="en-US" sz="1600" b="1" dirty="0" smtClean="0">
                <a:solidFill>
                  <a:schemeClr val="accent6">
                    <a:lumMod val="75000"/>
                  </a:schemeClr>
                </a:solidFill>
                <a:latin typeface="Calibri" pitchFamily="34" charset="0"/>
                <a:cs typeface="Calibri" pitchFamily="34" charset="0"/>
              </a:rPr>
              <a:t>Can Jump</a:t>
            </a:r>
          </a:p>
          <a:p>
            <a:r>
              <a:rPr lang="en-US" sz="1600" b="1" dirty="0" smtClean="0">
                <a:solidFill>
                  <a:schemeClr val="accent6">
                    <a:lumMod val="75000"/>
                  </a:schemeClr>
                </a:solidFill>
                <a:latin typeface="Calibri" pitchFamily="34" charset="0"/>
                <a:cs typeface="Calibri" pitchFamily="34" charset="0"/>
              </a:rPr>
              <a:t>Is Herbivorous</a:t>
            </a:r>
          </a:p>
          <a:p>
            <a:r>
              <a:rPr lang="en-US" sz="1600" b="1" dirty="0" smtClean="0">
                <a:solidFill>
                  <a:schemeClr val="accent6">
                    <a:lumMod val="75000"/>
                  </a:schemeClr>
                </a:solidFill>
                <a:latin typeface="Calibri" pitchFamily="34" charset="0"/>
                <a:cs typeface="Calibri" pitchFamily="34" charset="0"/>
              </a:rPr>
              <a:t>Facing right</a:t>
            </a:r>
            <a:endParaRPr lang="en-US" sz="1600" b="1" dirty="0">
              <a:solidFill>
                <a:schemeClr val="accent6">
                  <a:lumMod val="75000"/>
                </a:schemeClr>
              </a:solidFill>
              <a:latin typeface="Calibri" pitchFamily="34" charset="0"/>
              <a:cs typeface="Calibri" pitchFamily="34" charset="0"/>
            </a:endParaRPr>
          </a:p>
        </p:txBody>
      </p:sp>
      <p:grpSp>
        <p:nvGrpSpPr>
          <p:cNvPr id="157" name="Group 156"/>
          <p:cNvGrpSpPr>
            <a:grpSpLocks noChangeAspect="1"/>
          </p:cNvGrpSpPr>
          <p:nvPr/>
        </p:nvGrpSpPr>
        <p:grpSpPr>
          <a:xfrm>
            <a:off x="5017020" y="1788135"/>
            <a:ext cx="2907780" cy="2174265"/>
            <a:chOff x="5017020" y="533400"/>
            <a:chExt cx="4126980" cy="3085910"/>
          </a:xfrm>
        </p:grpSpPr>
        <p:pic>
          <p:nvPicPr>
            <p:cNvPr id="110" name="Picture 3" descr="n02968473_2112.JPEG"/>
            <p:cNvPicPr>
              <a:picLocks noChangeAspect="1"/>
            </p:cNvPicPr>
            <p:nvPr/>
          </p:nvPicPr>
          <p:blipFill>
            <a:blip r:embed="rId3" cstate="print"/>
            <a:stretch>
              <a:fillRect/>
            </a:stretch>
          </p:blipFill>
          <p:spPr>
            <a:xfrm>
              <a:off x="5029453" y="533400"/>
              <a:ext cx="4114547" cy="3085910"/>
            </a:xfrm>
            <a:prstGeom prst="rect">
              <a:avLst/>
            </a:prstGeom>
            <a:noFill/>
            <a:ln>
              <a:noFill/>
            </a:ln>
          </p:spPr>
        </p:pic>
        <p:sp>
          <p:nvSpPr>
            <p:cNvPr id="111" name="Rectangle 110"/>
            <p:cNvSpPr/>
            <p:nvPr/>
          </p:nvSpPr>
          <p:spPr>
            <a:xfrm>
              <a:off x="5029453" y="1528408"/>
              <a:ext cx="1786501" cy="14243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9" name="Rectangle 128"/>
            <p:cNvSpPr/>
            <p:nvPr/>
          </p:nvSpPr>
          <p:spPr>
            <a:xfrm>
              <a:off x="7202225" y="1413734"/>
              <a:ext cx="1539047" cy="1720111"/>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36" name="Group 87"/>
            <p:cNvGrpSpPr/>
            <p:nvPr/>
          </p:nvGrpSpPr>
          <p:grpSpPr>
            <a:xfrm>
              <a:off x="5017020" y="1127504"/>
              <a:ext cx="1010936" cy="393142"/>
              <a:chOff x="5867538" y="2115991"/>
              <a:chExt cx="797719" cy="310224"/>
            </a:xfrm>
          </p:grpSpPr>
          <p:sp>
            <p:nvSpPr>
              <p:cNvPr id="137" name="Rounded Rectangle 136"/>
              <p:cNvSpPr/>
              <p:nvPr/>
            </p:nvSpPr>
            <p:spPr>
              <a:xfrm>
                <a:off x="5907896" y="2143116"/>
                <a:ext cx="642942" cy="214314"/>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solidFill>
                    <a:srgbClr val="FF0000"/>
                  </a:solidFill>
                </a:endParaRPr>
              </a:p>
            </p:txBody>
          </p:sp>
          <p:sp>
            <p:nvSpPr>
              <p:cNvPr id="138" name="TextBox 137"/>
              <p:cNvSpPr txBox="1"/>
              <p:nvPr/>
            </p:nvSpPr>
            <p:spPr>
              <a:xfrm>
                <a:off x="5867538" y="2115991"/>
                <a:ext cx="797719" cy="310224"/>
              </a:xfrm>
              <a:prstGeom prst="rect">
                <a:avLst/>
              </a:prstGeom>
              <a:noFill/>
              <a:ln>
                <a:noFill/>
              </a:ln>
            </p:spPr>
            <p:txBody>
              <a:bodyPr wrap="square" rtlCol="0">
                <a:spAutoFit/>
              </a:bodyPr>
              <a:lstStyle/>
              <a:p>
                <a:r>
                  <a:rPr lang="en-US" sz="1200" b="1" dirty="0" smtClean="0">
                    <a:solidFill>
                      <a:srgbClr val="FF0000"/>
                    </a:solidFill>
                    <a:latin typeface="Calibri" pitchFamily="34" charset="0"/>
                    <a:cs typeface="Calibri" pitchFamily="34" charset="0"/>
                  </a:rPr>
                  <a:t>Vehicle</a:t>
                </a:r>
                <a:endParaRPr lang="en-US" sz="1200" b="1" dirty="0">
                  <a:solidFill>
                    <a:srgbClr val="FF0000"/>
                  </a:solidFill>
                  <a:latin typeface="Calibri" pitchFamily="34" charset="0"/>
                  <a:cs typeface="Calibri" pitchFamily="34" charset="0"/>
                </a:endParaRPr>
              </a:p>
            </p:txBody>
          </p:sp>
        </p:grpSp>
        <p:grpSp>
          <p:nvGrpSpPr>
            <p:cNvPr id="142" name="Group 93"/>
            <p:cNvGrpSpPr/>
            <p:nvPr/>
          </p:nvGrpSpPr>
          <p:grpSpPr>
            <a:xfrm>
              <a:off x="7140777" y="1065417"/>
              <a:ext cx="1010935" cy="393141"/>
              <a:chOff x="5883669" y="2125849"/>
              <a:chExt cx="797719" cy="310223"/>
            </a:xfrm>
          </p:grpSpPr>
          <p:sp>
            <p:nvSpPr>
              <p:cNvPr id="143" name="Rounded Rectangle 142"/>
              <p:cNvSpPr/>
              <p:nvPr/>
            </p:nvSpPr>
            <p:spPr>
              <a:xfrm>
                <a:off x="5910272" y="2162166"/>
                <a:ext cx="642942" cy="214314"/>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solidFill>
                    <a:srgbClr val="FF0000"/>
                  </a:solidFill>
                </a:endParaRPr>
              </a:p>
            </p:txBody>
          </p:sp>
          <p:sp>
            <p:nvSpPr>
              <p:cNvPr id="144" name="TextBox 143"/>
              <p:cNvSpPr txBox="1"/>
              <p:nvPr/>
            </p:nvSpPr>
            <p:spPr>
              <a:xfrm>
                <a:off x="5883669" y="2125849"/>
                <a:ext cx="797719" cy="310223"/>
              </a:xfrm>
              <a:prstGeom prst="rect">
                <a:avLst/>
              </a:prstGeom>
              <a:noFill/>
              <a:ln>
                <a:noFill/>
              </a:ln>
            </p:spPr>
            <p:txBody>
              <a:bodyPr wrap="square" rtlCol="0">
                <a:spAutoFit/>
              </a:bodyPr>
              <a:lstStyle/>
              <a:p>
                <a:r>
                  <a:rPr lang="en-US" sz="1200" b="1" dirty="0" smtClean="0">
                    <a:solidFill>
                      <a:srgbClr val="009900"/>
                    </a:solidFill>
                    <a:latin typeface="Calibri" pitchFamily="34" charset="0"/>
                    <a:cs typeface="Calibri" pitchFamily="34" charset="0"/>
                  </a:rPr>
                  <a:t>Animal</a:t>
                </a:r>
                <a:endParaRPr lang="en-US" sz="1200" b="1" dirty="0">
                  <a:solidFill>
                    <a:srgbClr val="009900"/>
                  </a:solidFill>
                  <a:latin typeface="Calibri" pitchFamily="34" charset="0"/>
                  <a:cs typeface="Calibri" pitchFamily="34" charset="0"/>
                </a:endParaRPr>
              </a:p>
            </p:txBody>
          </p:sp>
        </p:grpSp>
      </p:grpSp>
      <p:sp>
        <p:nvSpPr>
          <p:cNvPr id="159" name="Rounded Rectangle 158"/>
          <p:cNvSpPr/>
          <p:nvPr/>
        </p:nvSpPr>
        <p:spPr>
          <a:xfrm>
            <a:off x="7086600" y="4343400"/>
            <a:ext cx="1242936" cy="505192"/>
          </a:xfrm>
          <a:prstGeom prst="roundRect">
            <a:avLst/>
          </a:prstGeom>
          <a:solidFill>
            <a:srgbClr val="FFFFFF">
              <a:alpha val="75000"/>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0000"/>
              </a:solidFill>
            </a:endParaRPr>
          </a:p>
        </p:txBody>
      </p:sp>
      <p:sp>
        <p:nvSpPr>
          <p:cNvPr id="160" name="TextBox 159"/>
          <p:cNvSpPr txBox="1"/>
          <p:nvPr/>
        </p:nvSpPr>
        <p:spPr>
          <a:xfrm>
            <a:off x="7129460" y="4315192"/>
            <a:ext cx="1448515" cy="584775"/>
          </a:xfrm>
          <a:prstGeom prst="rect">
            <a:avLst/>
          </a:prstGeom>
          <a:noFill/>
          <a:ln>
            <a:noFill/>
          </a:ln>
        </p:spPr>
        <p:txBody>
          <a:bodyPr wrap="square" rtlCol="0">
            <a:spAutoFit/>
          </a:bodyPr>
          <a:lstStyle/>
          <a:p>
            <a:r>
              <a:rPr lang="en-US" sz="1600" b="1" dirty="0" smtClean="0">
                <a:solidFill>
                  <a:schemeClr val="accent6">
                    <a:lumMod val="75000"/>
                  </a:schemeClr>
                </a:solidFill>
                <a:latin typeface="Calibri" pitchFamily="34" charset="0"/>
                <a:cs typeface="Calibri" pitchFamily="34" charset="0"/>
              </a:rPr>
              <a:t>Four-legged</a:t>
            </a:r>
          </a:p>
          <a:p>
            <a:r>
              <a:rPr lang="en-US" sz="1600" b="1" dirty="0" smtClean="0">
                <a:solidFill>
                  <a:schemeClr val="accent6">
                    <a:lumMod val="75000"/>
                  </a:schemeClr>
                </a:solidFill>
                <a:latin typeface="Calibri" pitchFamily="34" charset="0"/>
                <a:cs typeface="Calibri" pitchFamily="34" charset="0"/>
              </a:rPr>
              <a:t>Mammal</a:t>
            </a:r>
            <a:endParaRPr lang="en-US" sz="1600" b="1" dirty="0">
              <a:solidFill>
                <a:schemeClr val="accent6">
                  <a:lumMod val="75000"/>
                </a:schemeClr>
              </a:solidFill>
              <a:latin typeface="Calibri" pitchFamily="34" charset="0"/>
              <a:cs typeface="Calibri"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p:bldP spid="100" grpId="0"/>
      <p:bldP spid="75" grpId="0" animBg="1"/>
      <p:bldP spid="76" grpId="0" animBg="1"/>
      <p:bldP spid="77" grpId="0" animBg="1"/>
      <p:bldP spid="95" grpId="0" animBg="1"/>
      <p:bldP spid="101" grpId="0"/>
      <p:bldP spid="159" grpId="0" animBg="1"/>
      <p:bldP spid="16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Dataset</a:t>
            </a:r>
            <a:endParaRPr lang="en-US" dirty="0"/>
          </a:p>
        </p:txBody>
      </p:sp>
      <p:grpSp>
        <p:nvGrpSpPr>
          <p:cNvPr id="3" name="Group 20"/>
          <p:cNvGrpSpPr>
            <a:grpSpLocks noChangeAspect="1"/>
          </p:cNvGrpSpPr>
          <p:nvPr/>
        </p:nvGrpSpPr>
        <p:grpSpPr>
          <a:xfrm>
            <a:off x="1066800" y="1981200"/>
            <a:ext cx="7010400" cy="4846696"/>
            <a:chOff x="152400" y="1600200"/>
            <a:chExt cx="6172200" cy="4267200"/>
          </a:xfrm>
        </p:grpSpPr>
        <p:pic>
          <p:nvPicPr>
            <p:cNvPr id="5" name="Picture 3" descr="C:\Users\iendres2\Documents\presentations\motorcycle_parts.png"/>
            <p:cNvPicPr>
              <a:picLocks noChangeAspect="1" noChangeArrowheads="1"/>
            </p:cNvPicPr>
            <p:nvPr/>
          </p:nvPicPr>
          <p:blipFill>
            <a:blip r:embed="rId2" cstate="print"/>
            <a:srcRect/>
            <a:stretch>
              <a:fillRect/>
            </a:stretch>
          </p:blipFill>
          <p:spPr bwMode="auto">
            <a:xfrm>
              <a:off x="330200" y="1600200"/>
              <a:ext cx="5689600" cy="4267200"/>
            </a:xfrm>
            <a:prstGeom prst="rect">
              <a:avLst/>
            </a:prstGeom>
            <a:noFill/>
            <a:ln w="9525">
              <a:noFill/>
              <a:miter lim="800000"/>
              <a:headEnd/>
              <a:tailEnd/>
            </a:ln>
          </p:spPr>
        </p:pic>
        <p:sp>
          <p:nvSpPr>
            <p:cNvPr id="6" name="TextBox 4"/>
            <p:cNvSpPr txBox="1">
              <a:spLocks noChangeArrowheads="1"/>
            </p:cNvSpPr>
            <p:nvPr/>
          </p:nvSpPr>
          <p:spPr bwMode="auto">
            <a:xfrm>
              <a:off x="5029200" y="3502025"/>
              <a:ext cx="914400" cy="274768"/>
            </a:xfrm>
            <a:prstGeom prst="rect">
              <a:avLst/>
            </a:prstGeom>
            <a:solidFill>
              <a:srgbClr val="00B0F0"/>
            </a:solidFill>
            <a:ln w="9525">
              <a:noFill/>
              <a:miter lim="800000"/>
              <a:headEnd/>
              <a:tailEnd/>
            </a:ln>
          </p:spPr>
          <p:txBody>
            <a:bodyPr>
              <a:spAutoFit/>
            </a:bodyPr>
            <a:lstStyle/>
            <a:p>
              <a:pPr algn="ctr"/>
              <a:r>
                <a:rPr lang="en-US" sz="1600" b="1">
                  <a:latin typeface="Calibri" pitchFamily="34" charset="0"/>
                </a:rPr>
                <a:t>Headlight</a:t>
              </a:r>
            </a:p>
          </p:txBody>
        </p:sp>
        <p:sp>
          <p:nvSpPr>
            <p:cNvPr id="7" name="TextBox 6"/>
            <p:cNvSpPr txBox="1">
              <a:spLocks noChangeArrowheads="1"/>
            </p:cNvSpPr>
            <p:nvPr/>
          </p:nvSpPr>
          <p:spPr bwMode="auto">
            <a:xfrm>
              <a:off x="4419600" y="4949825"/>
              <a:ext cx="685800" cy="274768"/>
            </a:xfrm>
            <a:prstGeom prst="rect">
              <a:avLst/>
            </a:prstGeom>
            <a:solidFill>
              <a:srgbClr val="00B0F0"/>
            </a:solidFill>
            <a:ln w="9525">
              <a:noFill/>
              <a:miter lim="800000"/>
              <a:headEnd/>
              <a:tailEnd/>
            </a:ln>
          </p:spPr>
          <p:txBody>
            <a:bodyPr>
              <a:spAutoFit/>
            </a:bodyPr>
            <a:lstStyle/>
            <a:p>
              <a:pPr algn="ctr"/>
              <a:r>
                <a:rPr lang="en-US" sz="1600" b="1">
                  <a:latin typeface="Calibri" pitchFamily="34" charset="0"/>
                </a:rPr>
                <a:t>Wheel</a:t>
              </a:r>
            </a:p>
          </p:txBody>
        </p:sp>
        <p:sp>
          <p:nvSpPr>
            <p:cNvPr id="8" name="TextBox 7"/>
            <p:cNvSpPr txBox="1">
              <a:spLocks noChangeArrowheads="1"/>
            </p:cNvSpPr>
            <p:nvPr/>
          </p:nvSpPr>
          <p:spPr bwMode="auto">
            <a:xfrm>
              <a:off x="2286000" y="5102225"/>
              <a:ext cx="685800" cy="274768"/>
            </a:xfrm>
            <a:prstGeom prst="rect">
              <a:avLst/>
            </a:prstGeom>
            <a:solidFill>
              <a:srgbClr val="00B0F0"/>
            </a:solidFill>
            <a:ln w="9525">
              <a:noFill/>
              <a:miter lim="800000"/>
              <a:headEnd/>
              <a:tailEnd/>
            </a:ln>
          </p:spPr>
          <p:txBody>
            <a:bodyPr>
              <a:spAutoFit/>
            </a:bodyPr>
            <a:lstStyle/>
            <a:p>
              <a:pPr algn="ctr"/>
              <a:r>
                <a:rPr lang="en-US" sz="1600" b="1">
                  <a:latin typeface="Calibri" pitchFamily="34" charset="0"/>
                </a:rPr>
                <a:t>Wheel</a:t>
              </a:r>
            </a:p>
          </p:txBody>
        </p:sp>
        <p:sp>
          <p:nvSpPr>
            <p:cNvPr id="9" name="TextBox 8"/>
            <p:cNvSpPr txBox="1">
              <a:spLocks noChangeArrowheads="1"/>
            </p:cNvSpPr>
            <p:nvPr/>
          </p:nvSpPr>
          <p:spPr bwMode="auto">
            <a:xfrm>
              <a:off x="1905000" y="4343400"/>
              <a:ext cx="762000" cy="274768"/>
            </a:xfrm>
            <a:prstGeom prst="rect">
              <a:avLst/>
            </a:prstGeom>
            <a:solidFill>
              <a:srgbClr val="FFFF00"/>
            </a:solidFill>
            <a:ln w="9525">
              <a:noFill/>
              <a:miter lim="800000"/>
              <a:headEnd/>
              <a:tailEnd/>
            </a:ln>
          </p:spPr>
          <p:txBody>
            <a:bodyPr>
              <a:spAutoFit/>
            </a:bodyPr>
            <a:lstStyle/>
            <a:p>
              <a:pPr algn="ctr"/>
              <a:r>
                <a:rPr lang="en-US" sz="1600" b="1">
                  <a:latin typeface="Calibri" pitchFamily="34" charset="0"/>
                </a:rPr>
                <a:t>Exhaust</a:t>
              </a:r>
            </a:p>
          </p:txBody>
        </p:sp>
        <p:sp>
          <p:nvSpPr>
            <p:cNvPr id="10" name="TextBox 9"/>
            <p:cNvSpPr txBox="1">
              <a:spLocks noChangeArrowheads="1"/>
            </p:cNvSpPr>
            <p:nvPr/>
          </p:nvSpPr>
          <p:spPr bwMode="auto">
            <a:xfrm>
              <a:off x="2209800" y="4114800"/>
              <a:ext cx="838200" cy="274768"/>
            </a:xfrm>
            <a:prstGeom prst="rect">
              <a:avLst/>
            </a:prstGeom>
            <a:solidFill>
              <a:srgbClr val="92D050"/>
            </a:solidFill>
            <a:ln w="9525">
              <a:noFill/>
              <a:miter lim="800000"/>
              <a:headEnd/>
              <a:tailEnd/>
            </a:ln>
          </p:spPr>
          <p:txBody>
            <a:bodyPr>
              <a:spAutoFit/>
            </a:bodyPr>
            <a:lstStyle/>
            <a:p>
              <a:pPr algn="ctr"/>
              <a:r>
                <a:rPr lang="en-US" sz="1600" b="1">
                  <a:latin typeface="Calibri" pitchFamily="34" charset="0"/>
                </a:rPr>
                <a:t>Tail light</a:t>
              </a:r>
            </a:p>
          </p:txBody>
        </p:sp>
        <p:sp>
          <p:nvSpPr>
            <p:cNvPr id="11" name="TextBox 10"/>
            <p:cNvSpPr txBox="1"/>
            <p:nvPr/>
          </p:nvSpPr>
          <p:spPr>
            <a:xfrm>
              <a:off x="2895600" y="3429000"/>
              <a:ext cx="611257" cy="298075"/>
            </a:xfrm>
            <a:prstGeom prst="rect">
              <a:avLst/>
            </a:prstGeom>
            <a:solidFill>
              <a:schemeClr val="tx2">
                <a:lumMod val="60000"/>
                <a:lumOff val="40000"/>
              </a:schemeClr>
            </a:solidFill>
          </p:spPr>
          <p:txBody>
            <a:bodyPr wrap="square">
              <a:spAutoFit/>
            </a:bodyPr>
            <a:lstStyle/>
            <a:p>
              <a:pPr algn="ctr" fontAlgn="auto">
                <a:spcBef>
                  <a:spcPts val="0"/>
                </a:spcBef>
                <a:spcAft>
                  <a:spcPts val="0"/>
                </a:spcAft>
                <a:defRPr/>
              </a:pPr>
              <a:r>
                <a:rPr lang="en-US" sz="1600" b="1" dirty="0">
                  <a:latin typeface="+mn-lt"/>
                  <a:cs typeface="+mn-cs"/>
                </a:rPr>
                <a:t>Seat</a:t>
              </a:r>
            </a:p>
          </p:txBody>
        </p:sp>
        <p:sp>
          <p:nvSpPr>
            <p:cNvPr id="12" name="TextBox 11"/>
            <p:cNvSpPr txBox="1"/>
            <p:nvPr/>
          </p:nvSpPr>
          <p:spPr>
            <a:xfrm>
              <a:off x="3677478" y="4724400"/>
              <a:ext cx="665921" cy="274768"/>
            </a:xfrm>
            <a:prstGeom prst="rect">
              <a:avLst/>
            </a:prstGeom>
            <a:solidFill>
              <a:srgbClr val="FF0000"/>
            </a:solidFill>
            <a:ln cap="rnd">
              <a:solidFill>
                <a:schemeClr val="accent1">
                  <a:shade val="50000"/>
                </a:schemeClr>
              </a:solidFill>
            </a:ln>
          </p:spPr>
          <p:txBody>
            <a:bodyPr wrap="square" lIns="45720" rIns="45720">
              <a:spAutoFit/>
            </a:bodyPr>
            <a:lstStyle/>
            <a:p>
              <a:pPr algn="ctr" fontAlgn="auto">
                <a:spcBef>
                  <a:spcPts val="0"/>
                </a:spcBef>
                <a:spcAft>
                  <a:spcPts val="0"/>
                </a:spcAft>
                <a:defRPr/>
              </a:pPr>
              <a:r>
                <a:rPr lang="en-US" sz="1600" b="1" dirty="0">
                  <a:latin typeface="+mn-lt"/>
                  <a:cs typeface="+mn-cs"/>
                </a:rPr>
                <a:t>Engine</a:t>
              </a:r>
            </a:p>
          </p:txBody>
        </p:sp>
        <p:sp>
          <p:nvSpPr>
            <p:cNvPr id="13" name="TextBox 12"/>
            <p:cNvSpPr txBox="1">
              <a:spLocks noChangeArrowheads="1"/>
            </p:cNvSpPr>
            <p:nvPr/>
          </p:nvSpPr>
          <p:spPr bwMode="auto">
            <a:xfrm>
              <a:off x="3810000" y="2438400"/>
              <a:ext cx="762000" cy="274768"/>
            </a:xfrm>
            <a:prstGeom prst="rect">
              <a:avLst/>
            </a:prstGeom>
            <a:solidFill>
              <a:srgbClr val="0106CF"/>
            </a:solidFill>
            <a:ln w="9525">
              <a:noFill/>
              <a:miter lim="800000"/>
              <a:headEnd/>
              <a:tailEnd/>
            </a:ln>
          </p:spPr>
          <p:txBody>
            <a:bodyPr>
              <a:spAutoFit/>
            </a:bodyPr>
            <a:lstStyle/>
            <a:p>
              <a:pPr algn="ctr"/>
              <a:r>
                <a:rPr lang="en-US" sz="1600" b="1" dirty="0">
                  <a:latin typeface="Calibri" pitchFamily="34" charset="0"/>
                </a:rPr>
                <a:t>Mirrors</a:t>
              </a:r>
            </a:p>
          </p:txBody>
        </p:sp>
        <p:sp>
          <p:nvSpPr>
            <p:cNvPr id="14" name="TextBox 13"/>
            <p:cNvSpPr txBox="1">
              <a:spLocks noChangeArrowheads="1"/>
            </p:cNvSpPr>
            <p:nvPr/>
          </p:nvSpPr>
          <p:spPr bwMode="auto">
            <a:xfrm>
              <a:off x="3581400" y="3124200"/>
              <a:ext cx="838200" cy="274768"/>
            </a:xfrm>
            <a:prstGeom prst="rect">
              <a:avLst/>
            </a:prstGeom>
            <a:solidFill>
              <a:srgbClr val="7030A0"/>
            </a:solidFill>
            <a:ln w="9525">
              <a:noFill/>
              <a:miter lim="800000"/>
              <a:headEnd/>
              <a:tailEnd/>
            </a:ln>
          </p:spPr>
          <p:txBody>
            <a:bodyPr>
              <a:spAutoFit/>
            </a:bodyPr>
            <a:lstStyle/>
            <a:p>
              <a:pPr algn="ctr"/>
              <a:r>
                <a:rPr lang="en-US" sz="1600" b="1">
                  <a:latin typeface="Calibri" pitchFamily="34" charset="0"/>
                </a:rPr>
                <a:t>Gas tank</a:t>
              </a:r>
            </a:p>
          </p:txBody>
        </p:sp>
        <p:sp>
          <p:nvSpPr>
            <p:cNvPr id="15" name="TextBox 14"/>
            <p:cNvSpPr txBox="1"/>
            <p:nvPr/>
          </p:nvSpPr>
          <p:spPr>
            <a:xfrm>
              <a:off x="1896717" y="3581400"/>
              <a:ext cx="922682" cy="298075"/>
            </a:xfrm>
            <a:prstGeom prst="rect">
              <a:avLst/>
            </a:prstGeom>
            <a:solidFill>
              <a:srgbClr val="FF0000"/>
            </a:solidFill>
            <a:ln cap="rnd">
              <a:solidFill>
                <a:schemeClr val="accent1">
                  <a:shade val="50000"/>
                </a:schemeClr>
              </a:solidFill>
            </a:ln>
          </p:spPr>
          <p:txBody>
            <a:bodyPr wrap="square" lIns="45720" rIns="45720">
              <a:spAutoFit/>
            </a:bodyPr>
            <a:lstStyle/>
            <a:p>
              <a:pPr algn="ctr" fontAlgn="auto">
                <a:spcBef>
                  <a:spcPts val="0"/>
                </a:spcBef>
                <a:spcAft>
                  <a:spcPts val="0"/>
                </a:spcAft>
                <a:defRPr/>
              </a:pPr>
              <a:r>
                <a:rPr lang="en-US" sz="1600" b="1" dirty="0" err="1">
                  <a:latin typeface="+mn-lt"/>
                  <a:cs typeface="+mn-cs"/>
                </a:rPr>
                <a:t>Lic</a:t>
              </a:r>
              <a:r>
                <a:rPr lang="en-US" sz="1600" b="1" dirty="0">
                  <a:latin typeface="+mn-lt"/>
                  <a:cs typeface="+mn-cs"/>
                </a:rPr>
                <a:t>. Plate</a:t>
              </a:r>
            </a:p>
          </p:txBody>
        </p:sp>
        <p:sp>
          <p:nvSpPr>
            <p:cNvPr id="16" name="TextBox 15"/>
            <p:cNvSpPr txBox="1">
              <a:spLocks noChangeArrowheads="1"/>
            </p:cNvSpPr>
            <p:nvPr/>
          </p:nvSpPr>
          <p:spPr bwMode="auto">
            <a:xfrm>
              <a:off x="5257800" y="3886200"/>
              <a:ext cx="1066800" cy="274768"/>
            </a:xfrm>
            <a:prstGeom prst="rect">
              <a:avLst/>
            </a:prstGeom>
            <a:solidFill>
              <a:srgbClr val="0070C0"/>
            </a:solidFill>
            <a:ln w="9525">
              <a:noFill/>
              <a:miter lim="800000"/>
              <a:headEnd/>
              <a:tailEnd/>
            </a:ln>
          </p:spPr>
          <p:txBody>
            <a:bodyPr>
              <a:spAutoFit/>
            </a:bodyPr>
            <a:lstStyle/>
            <a:p>
              <a:pPr algn="ctr"/>
              <a:r>
                <a:rPr lang="en-US" sz="1600" b="1">
                  <a:latin typeface="Calibri" pitchFamily="34" charset="0"/>
                </a:rPr>
                <a:t>Motorcycle</a:t>
              </a:r>
            </a:p>
          </p:txBody>
        </p:sp>
        <p:sp>
          <p:nvSpPr>
            <p:cNvPr id="17" name="TextBox 16"/>
            <p:cNvSpPr txBox="1">
              <a:spLocks noChangeArrowheads="1"/>
            </p:cNvSpPr>
            <p:nvPr/>
          </p:nvSpPr>
          <p:spPr bwMode="auto">
            <a:xfrm>
              <a:off x="152400" y="2874894"/>
              <a:ext cx="1475961" cy="894225"/>
            </a:xfrm>
            <a:prstGeom prst="rect">
              <a:avLst/>
            </a:prstGeom>
            <a:solidFill>
              <a:schemeClr val="accent1">
                <a:lumMod val="20000"/>
                <a:lumOff val="80000"/>
              </a:schemeClr>
            </a:solidFill>
            <a:ln w="9525">
              <a:noFill/>
              <a:miter lim="800000"/>
              <a:headEnd/>
              <a:tailEnd/>
            </a:ln>
          </p:spPr>
          <p:txBody>
            <a:bodyPr wrap="square">
              <a:spAutoFit/>
            </a:bodyPr>
            <a:lstStyle/>
            <a:p>
              <a:r>
                <a:rPr lang="en-US" sz="2000" b="1" dirty="0">
                  <a:latin typeface="Calibri" pitchFamily="34" charset="0"/>
                </a:rPr>
                <a:t>Vehicle</a:t>
              </a:r>
            </a:p>
            <a:p>
              <a:r>
                <a:rPr lang="en-US" sz="2000" b="1" dirty="0">
                  <a:latin typeface="Calibri" pitchFamily="34" charset="0"/>
                </a:rPr>
                <a:t>Two-wheeled</a:t>
              </a:r>
            </a:p>
            <a:p>
              <a:r>
                <a:rPr lang="en-US" sz="2000" b="1" dirty="0">
                  <a:latin typeface="Calibri" pitchFamily="34" charset="0"/>
                </a:rPr>
                <a:t>Motorcycle</a:t>
              </a:r>
            </a:p>
          </p:txBody>
        </p:sp>
        <p:sp>
          <p:nvSpPr>
            <p:cNvPr id="18" name="TextBox 17"/>
            <p:cNvSpPr txBox="1">
              <a:spLocks noChangeArrowheads="1"/>
            </p:cNvSpPr>
            <p:nvPr/>
          </p:nvSpPr>
          <p:spPr bwMode="auto">
            <a:xfrm>
              <a:off x="152400" y="3894138"/>
              <a:ext cx="1475961" cy="894225"/>
            </a:xfrm>
            <a:prstGeom prst="rect">
              <a:avLst/>
            </a:prstGeom>
            <a:solidFill>
              <a:schemeClr val="accent1">
                <a:lumMod val="20000"/>
                <a:lumOff val="80000"/>
              </a:schemeClr>
            </a:solidFill>
            <a:ln w="9525">
              <a:noFill/>
              <a:miter lim="800000"/>
              <a:headEnd/>
              <a:tailEnd/>
            </a:ln>
          </p:spPr>
          <p:txBody>
            <a:bodyPr wrap="square">
              <a:spAutoFit/>
            </a:bodyPr>
            <a:lstStyle/>
            <a:p>
              <a:r>
                <a:rPr lang="en-US" sz="2000" b="1" dirty="0">
                  <a:latin typeface="Calibri" pitchFamily="34" charset="0"/>
                </a:rPr>
                <a:t>Facing right</a:t>
              </a:r>
            </a:p>
            <a:p>
              <a:r>
                <a:rPr lang="en-US" sz="2000" b="1" dirty="0">
                  <a:latin typeface="Calibri" pitchFamily="34" charset="0"/>
                </a:rPr>
                <a:t>On the street</a:t>
              </a:r>
            </a:p>
            <a:p>
              <a:r>
                <a:rPr lang="en-US" sz="2000" b="1" dirty="0">
                  <a:latin typeface="Calibri" pitchFamily="34" charset="0"/>
                </a:rPr>
                <a:t>Has a rider</a:t>
              </a:r>
            </a:p>
          </p:txBody>
        </p:sp>
        <p:sp>
          <p:nvSpPr>
            <p:cNvPr id="19" name="TextBox 6"/>
            <p:cNvSpPr txBox="1">
              <a:spLocks noChangeArrowheads="1"/>
            </p:cNvSpPr>
            <p:nvPr/>
          </p:nvSpPr>
          <p:spPr bwMode="auto">
            <a:xfrm>
              <a:off x="3124200" y="4191000"/>
              <a:ext cx="685800" cy="274768"/>
            </a:xfrm>
            <a:prstGeom prst="rect">
              <a:avLst/>
            </a:prstGeom>
            <a:solidFill>
              <a:schemeClr val="bg1"/>
            </a:solidFill>
            <a:ln w="9525">
              <a:noFill/>
              <a:miter lim="800000"/>
              <a:headEnd/>
              <a:tailEnd/>
            </a:ln>
          </p:spPr>
          <p:txBody>
            <a:bodyPr>
              <a:spAutoFit/>
            </a:bodyPr>
            <a:lstStyle/>
            <a:p>
              <a:pPr algn="ctr"/>
              <a:r>
                <a:rPr lang="en-US" sz="1600" b="1">
                  <a:latin typeface="Calibri" pitchFamily="34" charset="0"/>
                </a:rPr>
                <a:t>Metal</a:t>
              </a:r>
            </a:p>
          </p:txBody>
        </p:sp>
        <p:sp>
          <p:nvSpPr>
            <p:cNvPr id="20" name="TextBox 6"/>
            <p:cNvSpPr txBox="1">
              <a:spLocks noChangeArrowheads="1"/>
            </p:cNvSpPr>
            <p:nvPr/>
          </p:nvSpPr>
          <p:spPr bwMode="auto">
            <a:xfrm>
              <a:off x="5105400" y="4495800"/>
              <a:ext cx="762000" cy="274768"/>
            </a:xfrm>
            <a:prstGeom prst="rect">
              <a:avLst/>
            </a:prstGeom>
            <a:solidFill>
              <a:schemeClr val="bg1"/>
            </a:solidFill>
            <a:ln w="9525">
              <a:noFill/>
              <a:miter lim="800000"/>
              <a:headEnd/>
              <a:tailEnd/>
            </a:ln>
          </p:spPr>
          <p:txBody>
            <a:bodyPr>
              <a:spAutoFit/>
            </a:bodyPr>
            <a:lstStyle/>
            <a:p>
              <a:pPr algn="ctr"/>
              <a:r>
                <a:rPr lang="en-US" sz="1600" b="1">
                  <a:latin typeface="Calibri" pitchFamily="34" charset="0"/>
                </a:rPr>
                <a:t>Rubber</a:t>
              </a:r>
            </a:p>
          </p:txBody>
        </p:sp>
      </p:grpSp>
      <p:sp>
        <p:nvSpPr>
          <p:cNvPr id="22" name="TextBox 21"/>
          <p:cNvSpPr txBox="1"/>
          <p:nvPr/>
        </p:nvSpPr>
        <p:spPr>
          <a:xfrm>
            <a:off x="381000" y="2179696"/>
            <a:ext cx="184731" cy="369332"/>
          </a:xfrm>
          <a:prstGeom prst="rect">
            <a:avLst/>
          </a:prstGeom>
          <a:noFill/>
        </p:spPr>
        <p:txBody>
          <a:bodyPr wrap="none" rtlCol="0">
            <a:spAutoFit/>
          </a:bodyPr>
          <a:lstStyle/>
          <a:p>
            <a:endParaRPr lang="en-US" dirty="0"/>
          </a:p>
        </p:txBody>
      </p:sp>
      <p:sp>
        <p:nvSpPr>
          <p:cNvPr id="24" name="TextBox 23"/>
          <p:cNvSpPr txBox="1"/>
          <p:nvPr/>
        </p:nvSpPr>
        <p:spPr>
          <a:xfrm>
            <a:off x="2667000" y="1447800"/>
            <a:ext cx="3403496" cy="523220"/>
          </a:xfrm>
          <a:prstGeom prst="rect">
            <a:avLst/>
          </a:prstGeom>
          <a:noFill/>
        </p:spPr>
        <p:txBody>
          <a:bodyPr wrap="none" rtlCol="0">
            <a:spAutoFit/>
          </a:bodyPr>
          <a:lstStyle/>
          <a:p>
            <a:r>
              <a:rPr lang="en-US" sz="2800" dirty="0" smtClean="0"/>
              <a:t>Annotation Example</a:t>
            </a:r>
            <a:endParaRPr lang="en-US"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CORE dataset</a:t>
            </a:r>
            <a:endParaRPr lang="en-US" dirty="0"/>
          </a:p>
        </p:txBody>
      </p:sp>
      <p:sp>
        <p:nvSpPr>
          <p:cNvPr id="3" name="Content Placeholder 2"/>
          <p:cNvSpPr>
            <a:spLocks noGrp="1"/>
          </p:cNvSpPr>
          <p:nvPr>
            <p:ph idx="1"/>
          </p:nvPr>
        </p:nvSpPr>
        <p:spPr/>
        <p:txBody>
          <a:bodyPr rtlCol="0">
            <a:normAutofit/>
          </a:bodyPr>
          <a:lstStyle/>
          <a:p>
            <a:pPr eaLnBrk="1" fontAlgn="auto" hangingPunct="1">
              <a:spcAft>
                <a:spcPts val="0"/>
              </a:spcAft>
              <a:buNone/>
              <a:defRPr/>
            </a:pPr>
            <a:r>
              <a:rPr lang="en-US" sz="2800" b="1" dirty="0" smtClean="0"/>
              <a:t>C</a:t>
            </a:r>
            <a:r>
              <a:rPr lang="en-US" sz="2800" dirty="0" smtClean="0"/>
              <a:t>ross-category </a:t>
            </a:r>
            <a:r>
              <a:rPr lang="en-US" sz="2800" b="1" dirty="0" smtClean="0"/>
              <a:t>O</a:t>
            </a:r>
            <a:r>
              <a:rPr lang="en-US" sz="2800" dirty="0" smtClean="0"/>
              <a:t>bject </a:t>
            </a:r>
            <a:r>
              <a:rPr lang="en-US" sz="2800" b="1" dirty="0" err="1" smtClean="0"/>
              <a:t>RE</a:t>
            </a:r>
            <a:r>
              <a:rPr lang="en-US" sz="2800" dirty="0" err="1" smtClean="0"/>
              <a:t>cognition</a:t>
            </a:r>
            <a:endParaRPr lang="en-US" sz="2800" dirty="0" smtClean="0"/>
          </a:p>
          <a:p>
            <a:pPr eaLnBrk="1" fontAlgn="auto" hangingPunct="1">
              <a:spcAft>
                <a:spcPts val="0"/>
              </a:spcAft>
              <a:buFont typeface="Arial" pitchFamily="34" charset="0"/>
              <a:buChar char="•"/>
              <a:defRPr/>
            </a:pPr>
            <a:r>
              <a:rPr lang="en-US" sz="2400" dirty="0" smtClean="0"/>
              <a:t>2780 Images – from </a:t>
            </a:r>
            <a:r>
              <a:rPr lang="en-US" sz="2400" dirty="0" err="1" smtClean="0"/>
              <a:t>ImageNet</a:t>
            </a:r>
            <a:endParaRPr lang="en-US" sz="2400" dirty="0" smtClean="0"/>
          </a:p>
          <a:p>
            <a:pPr eaLnBrk="1" fontAlgn="auto" hangingPunct="1">
              <a:spcAft>
                <a:spcPts val="0"/>
              </a:spcAft>
              <a:buFont typeface="Arial" pitchFamily="34" charset="0"/>
              <a:buChar char="•"/>
              <a:defRPr/>
            </a:pPr>
            <a:r>
              <a:rPr lang="en-US" sz="2400" dirty="0" smtClean="0"/>
              <a:t>3192 Objects – 28 Categories</a:t>
            </a:r>
          </a:p>
          <a:p>
            <a:pPr eaLnBrk="1" fontAlgn="auto" hangingPunct="1">
              <a:spcAft>
                <a:spcPts val="0"/>
              </a:spcAft>
              <a:buFont typeface="Arial" pitchFamily="34" charset="0"/>
              <a:buChar char="•"/>
              <a:defRPr/>
            </a:pPr>
            <a:r>
              <a:rPr lang="en-US" sz="2400" dirty="0" smtClean="0"/>
              <a:t>26695 Parts – 71 types</a:t>
            </a:r>
          </a:p>
          <a:p>
            <a:pPr eaLnBrk="1" fontAlgn="auto" hangingPunct="1">
              <a:spcAft>
                <a:spcPts val="0"/>
              </a:spcAft>
              <a:buFont typeface="Arial" pitchFamily="34" charset="0"/>
              <a:buChar char="•"/>
              <a:defRPr/>
            </a:pPr>
            <a:r>
              <a:rPr lang="en-US" sz="2400" dirty="0" smtClean="0"/>
              <a:t>30046 Attributes – 34 types</a:t>
            </a:r>
          </a:p>
          <a:p>
            <a:pPr eaLnBrk="1" fontAlgn="auto" hangingPunct="1">
              <a:spcAft>
                <a:spcPts val="0"/>
              </a:spcAft>
              <a:buFont typeface="Arial" pitchFamily="34" charset="0"/>
              <a:buChar char="•"/>
              <a:defRPr/>
            </a:pPr>
            <a:r>
              <a:rPr lang="en-US" sz="2400" dirty="0" smtClean="0"/>
              <a:t>1052 Material Images – 10 types</a:t>
            </a:r>
          </a:p>
          <a:p>
            <a:pPr eaLnBrk="1" fontAlgn="auto" hangingPunct="1">
              <a:spcAft>
                <a:spcPts val="0"/>
              </a:spcAft>
              <a:buFont typeface="Arial" pitchFamily="34" charset="0"/>
              <a:buChar char="•"/>
              <a:defRPr/>
            </a:pPr>
            <a:endParaRPr lang="en-US" sz="2800" dirty="0" smtClean="0"/>
          </a:p>
          <a:p>
            <a:pPr eaLnBrk="1" fontAlgn="auto" hangingPunct="1">
              <a:spcAft>
                <a:spcPts val="0"/>
              </a:spcAft>
              <a:buFont typeface="Arial" pitchFamily="34" charset="0"/>
              <a:buNone/>
              <a:defRPr/>
            </a:pPr>
            <a:r>
              <a:rPr lang="en-US" sz="2800" dirty="0" smtClean="0"/>
              <a:t>Download or browse online:</a:t>
            </a:r>
          </a:p>
          <a:p>
            <a:pPr eaLnBrk="1" fontAlgn="auto" hangingPunct="1">
              <a:spcAft>
                <a:spcPts val="0"/>
              </a:spcAft>
              <a:buFont typeface="Arial" pitchFamily="34" charset="0"/>
              <a:buNone/>
              <a:defRPr/>
            </a:pPr>
            <a:r>
              <a:rPr lang="en-US" sz="2800" dirty="0" smtClean="0">
                <a:solidFill>
                  <a:schemeClr val="accent1">
                    <a:lumMod val="50000"/>
                  </a:schemeClr>
                </a:solidFill>
                <a:hlinkClick r:id="rId3"/>
              </a:rPr>
              <a:t>http://vision.cs.uiuc.edu/CORE</a:t>
            </a:r>
            <a:endParaRPr lang="en-US" sz="2800" dirty="0" smtClean="0">
              <a:solidFill>
                <a:schemeClr val="accent1">
                  <a:lumMod val="50000"/>
                </a:schemeClr>
              </a:solidFill>
            </a:endParaRPr>
          </a:p>
          <a:p>
            <a:pPr eaLnBrk="1" fontAlgn="auto" hangingPunct="1">
              <a:spcAft>
                <a:spcPts val="0"/>
              </a:spcAft>
              <a:buFont typeface="Arial" pitchFamily="34" charset="0"/>
              <a:buNone/>
              <a:defRPr/>
            </a:pPr>
            <a:endParaRPr lang="en-US" sz="2800" dirty="0" smtClean="0"/>
          </a:p>
          <a:p>
            <a:pPr eaLnBrk="1" fontAlgn="auto" hangingPunct="1">
              <a:spcAft>
                <a:spcPts val="0"/>
              </a:spcAft>
              <a:buFont typeface="Arial" pitchFamily="34" charset="0"/>
              <a:buChar char="•"/>
              <a:defRPr/>
            </a:pPr>
            <a:endParaRPr lang="en-US" sz="2800" dirty="0"/>
          </a:p>
        </p:txBody>
      </p:sp>
    </p:spTree>
  </p:cSld>
  <p:clrMapOvr>
    <a:masterClrMapping/>
  </p:clrMapOvr>
  <p:transition advTm="50716"/>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228600" y="1066800"/>
            <a:ext cx="8686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304800" y="1"/>
            <a:ext cx="8458200" cy="761999"/>
          </a:xfrm>
        </p:spPr>
        <p:txBody>
          <a:bodyPr/>
          <a:lstStyle/>
          <a:p>
            <a:r>
              <a:rPr lang="en-US" dirty="0" smtClean="0"/>
              <a:t>Dataset examples: animals</a:t>
            </a:r>
            <a:endParaRPr lang="en-US" dirty="0"/>
          </a:p>
        </p:txBody>
      </p:sp>
      <p:sp>
        <p:nvSpPr>
          <p:cNvPr id="38" name="TextBox 37"/>
          <p:cNvSpPr txBox="1"/>
          <p:nvPr/>
        </p:nvSpPr>
        <p:spPr>
          <a:xfrm>
            <a:off x="0" y="838200"/>
            <a:ext cx="5284780" cy="400110"/>
          </a:xfrm>
          <a:prstGeom prst="rect">
            <a:avLst/>
          </a:prstGeom>
          <a:noFill/>
        </p:spPr>
        <p:txBody>
          <a:bodyPr wrap="none" rtlCol="0">
            <a:spAutoFit/>
          </a:bodyPr>
          <a:lstStyle/>
          <a:p>
            <a:r>
              <a:rPr lang="en-US" sz="2000" dirty="0" smtClean="0"/>
              <a:t>Categories Seen During Training and Testing</a:t>
            </a:r>
            <a:endParaRPr lang="en-US" sz="2000" dirty="0"/>
          </a:p>
        </p:txBody>
      </p:sp>
      <p:sp>
        <p:nvSpPr>
          <p:cNvPr id="40" name="TextBox 39"/>
          <p:cNvSpPr txBox="1"/>
          <p:nvPr/>
        </p:nvSpPr>
        <p:spPr>
          <a:xfrm>
            <a:off x="5486400" y="990600"/>
            <a:ext cx="3429000" cy="707886"/>
          </a:xfrm>
          <a:prstGeom prst="rect">
            <a:avLst/>
          </a:prstGeom>
          <a:noFill/>
        </p:spPr>
        <p:txBody>
          <a:bodyPr wrap="square" rtlCol="0">
            <a:spAutoFit/>
          </a:bodyPr>
          <a:lstStyle/>
          <a:p>
            <a:pPr algn="ctr"/>
            <a:r>
              <a:rPr lang="en-US" sz="2000" dirty="0" smtClean="0"/>
              <a:t>Categories Seen Only During Testing</a:t>
            </a:r>
            <a:endParaRPr lang="en-US" sz="2000" dirty="0"/>
          </a:p>
        </p:txBody>
      </p:sp>
      <p:pic>
        <p:nvPicPr>
          <p:cNvPr id="19" name="Picture 2" descr="C:\Documents and Settings\Derek Hoiem\My Documents\Presentations\Attributes - CVPR2010\images\n02055803_3311.JPEG"/>
          <p:cNvPicPr>
            <a:picLocks noChangeAspect="1" noChangeArrowheads="1"/>
          </p:cNvPicPr>
          <p:nvPr/>
        </p:nvPicPr>
        <p:blipFill>
          <a:blip r:embed="rId2" cstate="print"/>
          <a:srcRect/>
          <a:stretch>
            <a:fillRect/>
          </a:stretch>
        </p:blipFill>
        <p:spPr bwMode="auto">
          <a:xfrm>
            <a:off x="2057400" y="2455605"/>
            <a:ext cx="1371600" cy="2047165"/>
          </a:xfrm>
          <a:prstGeom prst="rect">
            <a:avLst/>
          </a:prstGeom>
          <a:noFill/>
        </p:spPr>
      </p:pic>
      <p:pic>
        <p:nvPicPr>
          <p:cNvPr id="20" name="Picture 8" descr="C:\Documents and Settings\Derek Hoiem\My Documents\Presentations\Attributes - CVPR2010\images\n01698434_14842.JPEG"/>
          <p:cNvPicPr>
            <a:picLocks noChangeAspect="1" noChangeArrowheads="1"/>
          </p:cNvPicPr>
          <p:nvPr/>
        </p:nvPicPr>
        <p:blipFill>
          <a:blip r:embed="rId3" cstate="print"/>
          <a:srcRect/>
          <a:stretch>
            <a:fillRect/>
          </a:stretch>
        </p:blipFill>
        <p:spPr bwMode="auto">
          <a:xfrm>
            <a:off x="7315200" y="4481718"/>
            <a:ext cx="1737360" cy="1157082"/>
          </a:xfrm>
          <a:prstGeom prst="rect">
            <a:avLst/>
          </a:prstGeom>
          <a:noFill/>
        </p:spPr>
      </p:pic>
      <p:pic>
        <p:nvPicPr>
          <p:cNvPr id="21" name="Picture 9" descr="C:\Documents and Settings\Derek Hoiem\My Documents\Presentations\Attributes - CVPR2010\images\n02139199_12481.JPEG"/>
          <p:cNvPicPr>
            <a:picLocks noChangeAspect="1" noChangeArrowheads="1"/>
          </p:cNvPicPr>
          <p:nvPr/>
        </p:nvPicPr>
        <p:blipFill>
          <a:blip r:embed="rId4" cstate="print"/>
          <a:srcRect/>
          <a:stretch>
            <a:fillRect/>
          </a:stretch>
        </p:blipFill>
        <p:spPr bwMode="auto">
          <a:xfrm>
            <a:off x="2101644" y="1312605"/>
            <a:ext cx="1354667" cy="1097280"/>
          </a:xfrm>
          <a:prstGeom prst="rect">
            <a:avLst/>
          </a:prstGeom>
          <a:noFill/>
        </p:spPr>
      </p:pic>
      <p:pic>
        <p:nvPicPr>
          <p:cNvPr id="22" name="Picture 14" descr="C:\Documents and Settings\Derek Hoiem\My Documents\Presentations\Attributes - CVPR2010\images\n02437136_3280.JPEG"/>
          <p:cNvPicPr>
            <a:picLocks noChangeAspect="1" noChangeArrowheads="1"/>
          </p:cNvPicPr>
          <p:nvPr/>
        </p:nvPicPr>
        <p:blipFill>
          <a:blip r:embed="rId5" cstate="print"/>
          <a:srcRect/>
          <a:stretch>
            <a:fillRect/>
          </a:stretch>
        </p:blipFill>
        <p:spPr bwMode="auto">
          <a:xfrm>
            <a:off x="3519950" y="1310148"/>
            <a:ext cx="1312535" cy="1097280"/>
          </a:xfrm>
          <a:prstGeom prst="rect">
            <a:avLst/>
          </a:prstGeom>
          <a:noFill/>
        </p:spPr>
      </p:pic>
      <p:pic>
        <p:nvPicPr>
          <p:cNvPr id="23" name="Picture 17" descr="C:\Documents and Settings\Derek Hoiem\My Documents\Presentations\Attributes - CVPR2010\images\n02121620_4745.JPEG"/>
          <p:cNvPicPr>
            <a:picLocks noChangeAspect="1" noChangeArrowheads="1"/>
          </p:cNvPicPr>
          <p:nvPr/>
        </p:nvPicPr>
        <p:blipFill>
          <a:blip r:embed="rId6" cstate="print"/>
          <a:srcRect/>
          <a:stretch>
            <a:fillRect/>
          </a:stretch>
        </p:blipFill>
        <p:spPr bwMode="auto">
          <a:xfrm>
            <a:off x="5486400" y="3102926"/>
            <a:ext cx="1737360" cy="1275222"/>
          </a:xfrm>
          <a:prstGeom prst="rect">
            <a:avLst/>
          </a:prstGeom>
          <a:noFill/>
        </p:spPr>
      </p:pic>
      <p:pic>
        <p:nvPicPr>
          <p:cNvPr id="24" name="Picture 18" descr="C:\Documents and Settings\Derek Hoiem\My Documents\Presentations\Attributes - CVPR2010\images\n02403454_447.JPEG"/>
          <p:cNvPicPr>
            <a:picLocks noChangeAspect="1" noChangeArrowheads="1"/>
          </p:cNvPicPr>
          <p:nvPr/>
        </p:nvPicPr>
        <p:blipFill>
          <a:blip r:embed="rId7" cstate="print"/>
          <a:srcRect/>
          <a:stretch>
            <a:fillRect/>
          </a:stretch>
        </p:blipFill>
        <p:spPr bwMode="auto">
          <a:xfrm>
            <a:off x="7315200" y="3081407"/>
            <a:ext cx="1737360" cy="1316919"/>
          </a:xfrm>
          <a:prstGeom prst="rect">
            <a:avLst/>
          </a:prstGeom>
          <a:noFill/>
        </p:spPr>
      </p:pic>
      <p:pic>
        <p:nvPicPr>
          <p:cNvPr id="25" name="Picture 19" descr="C:\Documents and Settings\Derek Hoiem\My Documents\Presentations\Attributes - CVPR2010\images\n01579028_6420.JPEG"/>
          <p:cNvPicPr>
            <a:picLocks noChangeAspect="1" noChangeArrowheads="1"/>
          </p:cNvPicPr>
          <p:nvPr/>
        </p:nvPicPr>
        <p:blipFill>
          <a:blip r:embed="rId8" cstate="print"/>
          <a:srcRect/>
          <a:stretch>
            <a:fillRect/>
          </a:stretch>
        </p:blipFill>
        <p:spPr bwMode="auto">
          <a:xfrm>
            <a:off x="5486400" y="1763282"/>
            <a:ext cx="1737360" cy="1157082"/>
          </a:xfrm>
          <a:prstGeom prst="rect">
            <a:avLst/>
          </a:prstGeom>
          <a:noFill/>
        </p:spPr>
      </p:pic>
      <p:pic>
        <p:nvPicPr>
          <p:cNvPr id="26" name="Picture 20" descr="C:\Documents and Settings\Derek Hoiem\My Documents\Presentations\Attributes - CVPR2010\images\n02084071_1793.JPEG"/>
          <p:cNvPicPr>
            <a:picLocks noChangeAspect="1" noChangeArrowheads="1"/>
          </p:cNvPicPr>
          <p:nvPr/>
        </p:nvPicPr>
        <p:blipFill>
          <a:blip r:embed="rId9" cstate="print"/>
          <a:srcRect/>
          <a:stretch>
            <a:fillRect/>
          </a:stretch>
        </p:blipFill>
        <p:spPr bwMode="auto">
          <a:xfrm>
            <a:off x="3505200" y="2455605"/>
            <a:ext cx="1371600" cy="2054831"/>
          </a:xfrm>
          <a:prstGeom prst="rect">
            <a:avLst/>
          </a:prstGeom>
          <a:noFill/>
        </p:spPr>
      </p:pic>
      <p:pic>
        <p:nvPicPr>
          <p:cNvPr id="27" name="Picture 21" descr="C:\Documents and Settings\Derek Hoiem\My Documents\Presentations\Attributes - CVPR2010\images\n02068974_69.JPEG"/>
          <p:cNvPicPr>
            <a:picLocks noChangeAspect="1" noChangeArrowheads="1"/>
          </p:cNvPicPr>
          <p:nvPr/>
        </p:nvPicPr>
        <p:blipFill>
          <a:blip r:embed="rId10" cstate="print"/>
          <a:srcRect/>
          <a:stretch>
            <a:fillRect/>
          </a:stretch>
        </p:blipFill>
        <p:spPr bwMode="auto">
          <a:xfrm>
            <a:off x="7315200" y="1731326"/>
            <a:ext cx="1737360" cy="1233525"/>
          </a:xfrm>
          <a:prstGeom prst="rect">
            <a:avLst/>
          </a:prstGeom>
          <a:noFill/>
        </p:spPr>
      </p:pic>
      <p:pic>
        <p:nvPicPr>
          <p:cNvPr id="28" name="Picture 22" descr="C:\Documents and Settings\Derek Hoiem\My Documents\Presentations\Attributes - CVPR2010\images\n01613294_13071.JPEG"/>
          <p:cNvPicPr>
            <a:picLocks noChangeAspect="1" noChangeArrowheads="1"/>
          </p:cNvPicPr>
          <p:nvPr/>
        </p:nvPicPr>
        <p:blipFill>
          <a:blip r:embed="rId11" cstate="print"/>
          <a:srcRect/>
          <a:stretch>
            <a:fillRect/>
          </a:stretch>
        </p:blipFill>
        <p:spPr bwMode="auto">
          <a:xfrm>
            <a:off x="228600" y="1295400"/>
            <a:ext cx="1600200" cy="1017727"/>
          </a:xfrm>
          <a:prstGeom prst="rect">
            <a:avLst/>
          </a:prstGeom>
          <a:noFill/>
        </p:spPr>
      </p:pic>
      <p:pic>
        <p:nvPicPr>
          <p:cNvPr id="29" name="Picture 23" descr="C:\Documents and Settings\Derek Hoiem\My Documents\Presentations\Attributes - CVPR2010\images\n02503517_2618.JPEG"/>
          <p:cNvPicPr>
            <a:picLocks noChangeAspect="1" noChangeArrowheads="1"/>
          </p:cNvPicPr>
          <p:nvPr/>
        </p:nvPicPr>
        <p:blipFill>
          <a:blip r:embed="rId12" cstate="print"/>
          <a:srcRect/>
          <a:stretch>
            <a:fillRect/>
          </a:stretch>
        </p:blipFill>
        <p:spPr bwMode="auto">
          <a:xfrm>
            <a:off x="2057400" y="4589205"/>
            <a:ext cx="1371600" cy="1851658"/>
          </a:xfrm>
          <a:prstGeom prst="rect">
            <a:avLst/>
          </a:prstGeom>
          <a:noFill/>
        </p:spPr>
      </p:pic>
      <p:pic>
        <p:nvPicPr>
          <p:cNvPr id="30" name="Picture 24" descr="C:\Documents and Settings\Derek Hoiem\My Documents\Presentations\Attributes - CVPR2010\images\n02431785_17724.JPEG"/>
          <p:cNvPicPr>
            <a:picLocks noChangeAspect="1" noChangeArrowheads="1"/>
          </p:cNvPicPr>
          <p:nvPr/>
        </p:nvPicPr>
        <p:blipFill>
          <a:blip r:embed="rId13" cstate="print"/>
          <a:srcRect/>
          <a:stretch>
            <a:fillRect/>
          </a:stretch>
        </p:blipFill>
        <p:spPr bwMode="auto">
          <a:xfrm>
            <a:off x="228600" y="2362200"/>
            <a:ext cx="1600200" cy="1065689"/>
          </a:xfrm>
          <a:prstGeom prst="rect">
            <a:avLst/>
          </a:prstGeom>
          <a:noFill/>
        </p:spPr>
      </p:pic>
      <p:pic>
        <p:nvPicPr>
          <p:cNvPr id="31" name="Picture 27" descr="C:\Documents and Settings\Derek Hoiem\My Documents\Presentations\Attributes - CVPR2010\images\n01674464_1419.JPEG"/>
          <p:cNvPicPr>
            <a:picLocks noChangeAspect="1" noChangeArrowheads="1"/>
          </p:cNvPicPr>
          <p:nvPr/>
        </p:nvPicPr>
        <p:blipFill>
          <a:blip r:embed="rId14" cstate="print"/>
          <a:srcRect/>
          <a:stretch>
            <a:fillRect/>
          </a:stretch>
        </p:blipFill>
        <p:spPr bwMode="auto">
          <a:xfrm>
            <a:off x="228600" y="5715458"/>
            <a:ext cx="1600200" cy="1142542"/>
          </a:xfrm>
          <a:prstGeom prst="rect">
            <a:avLst/>
          </a:prstGeom>
          <a:noFill/>
        </p:spPr>
      </p:pic>
      <p:pic>
        <p:nvPicPr>
          <p:cNvPr id="32" name="Picture 28" descr="C:\Documents and Settings\Derek Hoiem\My Documents\Presentations\Attributes - CVPR2010\images\n02484322_12501.JPEG"/>
          <p:cNvPicPr>
            <a:picLocks noChangeAspect="1" noChangeArrowheads="1"/>
          </p:cNvPicPr>
          <p:nvPr/>
        </p:nvPicPr>
        <p:blipFill>
          <a:blip r:embed="rId15" cstate="print"/>
          <a:srcRect/>
          <a:stretch>
            <a:fillRect/>
          </a:stretch>
        </p:blipFill>
        <p:spPr bwMode="auto">
          <a:xfrm>
            <a:off x="228600" y="4604039"/>
            <a:ext cx="1600200" cy="1065733"/>
          </a:xfrm>
          <a:prstGeom prst="rect">
            <a:avLst/>
          </a:prstGeom>
          <a:noFill/>
        </p:spPr>
      </p:pic>
      <p:pic>
        <p:nvPicPr>
          <p:cNvPr id="33" name="Picture 6" descr="C:\Documents and Settings\Derek Hoiem\My Documents\Presentations\Attributes - CVPR2010\images\n02062744_485.JPEG"/>
          <p:cNvPicPr>
            <a:picLocks noChangeAspect="1" noChangeArrowheads="1"/>
          </p:cNvPicPr>
          <p:nvPr/>
        </p:nvPicPr>
        <p:blipFill>
          <a:blip r:embed="rId16" cstate="print"/>
          <a:srcRect/>
          <a:stretch>
            <a:fillRect/>
          </a:stretch>
        </p:blipFill>
        <p:spPr bwMode="auto">
          <a:xfrm>
            <a:off x="228600" y="3490452"/>
            <a:ext cx="1600200" cy="106573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228600" y="1066800"/>
            <a:ext cx="8686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304800" y="1"/>
            <a:ext cx="8458200" cy="761999"/>
          </a:xfrm>
        </p:spPr>
        <p:txBody>
          <a:bodyPr/>
          <a:lstStyle/>
          <a:p>
            <a:r>
              <a:rPr lang="en-US" dirty="0" smtClean="0"/>
              <a:t>Dataset examples: vehicles</a:t>
            </a:r>
            <a:endParaRPr lang="en-US" dirty="0"/>
          </a:p>
        </p:txBody>
      </p:sp>
      <p:pic>
        <p:nvPicPr>
          <p:cNvPr id="172035" name="Picture 3" descr="C:\Documents and Settings\Derek Hoiem\My Documents\Presentations\Attributes - CVPR2010\images\n04467665_22585.JPEG"/>
          <p:cNvPicPr>
            <a:picLocks noChangeAspect="1" noChangeArrowheads="1"/>
          </p:cNvPicPr>
          <p:nvPr/>
        </p:nvPicPr>
        <p:blipFill>
          <a:blip r:embed="rId2" cstate="print"/>
          <a:srcRect/>
          <a:stretch>
            <a:fillRect/>
          </a:stretch>
        </p:blipFill>
        <p:spPr bwMode="auto">
          <a:xfrm>
            <a:off x="2743200" y="5569728"/>
            <a:ext cx="1645920" cy="1234440"/>
          </a:xfrm>
          <a:prstGeom prst="rect">
            <a:avLst/>
          </a:prstGeom>
          <a:noFill/>
        </p:spPr>
      </p:pic>
      <p:pic>
        <p:nvPicPr>
          <p:cNvPr id="172036" name="Picture 4" descr="C:\Documents and Settings\Derek Hoiem\My Documents\Presentations\Attributes - CVPR2010\images\n04194289_25935.JPEG"/>
          <p:cNvPicPr>
            <a:picLocks noChangeAspect="1" noChangeArrowheads="1"/>
          </p:cNvPicPr>
          <p:nvPr/>
        </p:nvPicPr>
        <p:blipFill>
          <a:blip r:embed="rId3" cstate="print"/>
          <a:srcRect/>
          <a:stretch>
            <a:fillRect/>
          </a:stretch>
        </p:blipFill>
        <p:spPr bwMode="auto">
          <a:xfrm>
            <a:off x="2743200" y="2394156"/>
            <a:ext cx="1645920" cy="1096182"/>
          </a:xfrm>
          <a:prstGeom prst="rect">
            <a:avLst/>
          </a:prstGeom>
          <a:noFill/>
        </p:spPr>
      </p:pic>
      <p:pic>
        <p:nvPicPr>
          <p:cNvPr id="172037" name="Picture 5" descr="C:\Documents and Settings\Derek Hoiem\My Documents\Presentations\Attributes - CVPR2010\images\n04252077_3937.JPEG"/>
          <p:cNvPicPr>
            <a:picLocks noChangeAspect="1" noChangeArrowheads="1"/>
          </p:cNvPicPr>
          <p:nvPr/>
        </p:nvPicPr>
        <p:blipFill>
          <a:blip r:embed="rId4" cstate="print"/>
          <a:srcRect/>
          <a:stretch>
            <a:fillRect/>
          </a:stretch>
        </p:blipFill>
        <p:spPr bwMode="auto">
          <a:xfrm>
            <a:off x="2743200" y="1248696"/>
            <a:ext cx="1645920" cy="1096182"/>
          </a:xfrm>
          <a:prstGeom prst="rect">
            <a:avLst/>
          </a:prstGeom>
          <a:noFill/>
        </p:spPr>
      </p:pic>
      <p:pic>
        <p:nvPicPr>
          <p:cNvPr id="172039" name="Picture 7" descr="C:\Documents and Settings\Derek Hoiem\My Documents\Presentations\Attributes - CVPR2010\images\n02691156_6134.JPEG"/>
          <p:cNvPicPr>
            <a:picLocks noChangeAspect="1" noChangeArrowheads="1"/>
          </p:cNvPicPr>
          <p:nvPr/>
        </p:nvPicPr>
        <p:blipFill>
          <a:blip r:embed="rId5" cstate="print"/>
          <a:srcRect/>
          <a:stretch>
            <a:fillRect/>
          </a:stretch>
        </p:blipFill>
        <p:spPr bwMode="auto">
          <a:xfrm>
            <a:off x="609600" y="1248696"/>
            <a:ext cx="1737360" cy="1303372"/>
          </a:xfrm>
          <a:prstGeom prst="rect">
            <a:avLst/>
          </a:prstGeom>
          <a:noFill/>
        </p:spPr>
      </p:pic>
      <p:pic>
        <p:nvPicPr>
          <p:cNvPr id="172042" name="Picture 10" descr="C:\Documents and Settings\Derek Hoiem\My Documents\Presentations\Attributes - CVPR2010\images\n02834778_1863.JPEG"/>
          <p:cNvPicPr>
            <a:picLocks noChangeAspect="1" noChangeArrowheads="1"/>
          </p:cNvPicPr>
          <p:nvPr/>
        </p:nvPicPr>
        <p:blipFill>
          <a:blip r:embed="rId6" cstate="print"/>
          <a:srcRect/>
          <a:stretch>
            <a:fillRect/>
          </a:stretch>
        </p:blipFill>
        <p:spPr bwMode="auto">
          <a:xfrm>
            <a:off x="6416040" y="4159536"/>
            <a:ext cx="1828800" cy="899160"/>
          </a:xfrm>
          <a:prstGeom prst="rect">
            <a:avLst/>
          </a:prstGeom>
          <a:noFill/>
        </p:spPr>
      </p:pic>
      <p:pic>
        <p:nvPicPr>
          <p:cNvPr id="172043" name="Picture 11" descr="C:\Documents and Settings\Derek Hoiem\My Documents\Presentations\Attributes - CVPR2010\images\n02850950_14221.JPEG"/>
          <p:cNvPicPr>
            <a:picLocks noChangeAspect="1" noChangeArrowheads="1"/>
          </p:cNvPicPr>
          <p:nvPr/>
        </p:nvPicPr>
        <p:blipFill>
          <a:blip r:embed="rId7" cstate="print"/>
          <a:srcRect/>
          <a:stretch>
            <a:fillRect/>
          </a:stretch>
        </p:blipFill>
        <p:spPr bwMode="auto">
          <a:xfrm>
            <a:off x="2743200" y="4648200"/>
            <a:ext cx="1645920" cy="875964"/>
          </a:xfrm>
          <a:prstGeom prst="rect">
            <a:avLst/>
          </a:prstGeom>
          <a:noFill/>
        </p:spPr>
      </p:pic>
      <p:pic>
        <p:nvPicPr>
          <p:cNvPr id="172044" name="Picture 12" descr="C:\Documents and Settings\Derek Hoiem\My Documents\Presentations\Attributes - CVPR2010\images\n02858304_1466.JPEG"/>
          <p:cNvPicPr>
            <a:picLocks noChangeAspect="1" noChangeArrowheads="1"/>
          </p:cNvPicPr>
          <p:nvPr/>
        </p:nvPicPr>
        <p:blipFill>
          <a:blip r:embed="rId8" cstate="print"/>
          <a:srcRect/>
          <a:stretch>
            <a:fillRect/>
          </a:stretch>
        </p:blipFill>
        <p:spPr bwMode="auto">
          <a:xfrm>
            <a:off x="609600" y="3991896"/>
            <a:ext cx="1737360" cy="1303020"/>
          </a:xfrm>
          <a:prstGeom prst="rect">
            <a:avLst/>
          </a:prstGeom>
          <a:noFill/>
        </p:spPr>
      </p:pic>
      <p:pic>
        <p:nvPicPr>
          <p:cNvPr id="172045" name="Picture 13" descr="C:\Documents and Settings\Derek Hoiem\My Documents\Presentations\Attributes - CVPR2010\images\n02924116_58298.JPEG"/>
          <p:cNvPicPr>
            <a:picLocks noChangeAspect="1" noChangeArrowheads="1"/>
          </p:cNvPicPr>
          <p:nvPr/>
        </p:nvPicPr>
        <p:blipFill>
          <a:blip r:embed="rId9" cstate="print"/>
          <a:srcRect/>
          <a:stretch>
            <a:fillRect/>
          </a:stretch>
        </p:blipFill>
        <p:spPr bwMode="auto">
          <a:xfrm>
            <a:off x="6400800" y="5134896"/>
            <a:ext cx="1828800" cy="1371600"/>
          </a:xfrm>
          <a:prstGeom prst="rect">
            <a:avLst/>
          </a:prstGeom>
          <a:noFill/>
        </p:spPr>
      </p:pic>
      <p:pic>
        <p:nvPicPr>
          <p:cNvPr id="172047" name="Picture 15" descr="C:\Documents and Settings\Derek Hoiem\My Documents\Presentations\Attributes - CVPR2010\images\n02958343_9912.JPEG"/>
          <p:cNvPicPr>
            <a:picLocks noChangeAspect="1" noChangeArrowheads="1"/>
          </p:cNvPicPr>
          <p:nvPr/>
        </p:nvPicPr>
        <p:blipFill>
          <a:blip r:embed="rId10" cstate="print"/>
          <a:srcRect/>
          <a:stretch>
            <a:fillRect/>
          </a:stretch>
        </p:blipFill>
        <p:spPr bwMode="auto">
          <a:xfrm>
            <a:off x="609600" y="5439696"/>
            <a:ext cx="1737360" cy="1303020"/>
          </a:xfrm>
          <a:prstGeom prst="rect">
            <a:avLst/>
          </a:prstGeom>
          <a:noFill/>
        </p:spPr>
      </p:pic>
      <p:pic>
        <p:nvPicPr>
          <p:cNvPr id="172048" name="Picture 16" descr="C:\Documents and Settings\Derek Hoiem\My Documents\Presentations\Attributes - CVPR2010\images\n02968473_5713.JPEG"/>
          <p:cNvPicPr>
            <a:picLocks noChangeAspect="1" noChangeArrowheads="1"/>
          </p:cNvPicPr>
          <p:nvPr/>
        </p:nvPicPr>
        <p:blipFill>
          <a:blip r:embed="rId11" cstate="print"/>
          <a:srcRect/>
          <a:stretch>
            <a:fillRect/>
          </a:stretch>
        </p:blipFill>
        <p:spPr bwMode="auto">
          <a:xfrm>
            <a:off x="6400800" y="2713843"/>
            <a:ext cx="1828800" cy="1371461"/>
          </a:xfrm>
          <a:prstGeom prst="rect">
            <a:avLst/>
          </a:prstGeom>
          <a:noFill/>
        </p:spPr>
      </p:pic>
      <p:pic>
        <p:nvPicPr>
          <p:cNvPr id="172057" name="Picture 25" descr="C:\Documents and Settings\Derek Hoiem\My Documents\Presentations\Attributes - CVPR2010\images\n03547229_2019.JPEG"/>
          <p:cNvPicPr>
            <a:picLocks noChangeAspect="1" noChangeArrowheads="1"/>
          </p:cNvPicPr>
          <p:nvPr/>
        </p:nvPicPr>
        <p:blipFill>
          <a:blip r:embed="rId12" cstate="print"/>
          <a:srcRect/>
          <a:stretch>
            <a:fillRect/>
          </a:stretch>
        </p:blipFill>
        <p:spPr bwMode="auto">
          <a:xfrm>
            <a:off x="2743200" y="3522408"/>
            <a:ext cx="1645920" cy="1096182"/>
          </a:xfrm>
          <a:prstGeom prst="rect">
            <a:avLst/>
          </a:prstGeom>
          <a:noFill/>
        </p:spPr>
      </p:pic>
      <p:pic>
        <p:nvPicPr>
          <p:cNvPr id="172058" name="Picture 26" descr="C:\Documents and Settings\Derek Hoiem\My Documents\Presentations\Attributes - CVPR2010\images\jetski_197.jpg"/>
          <p:cNvPicPr>
            <a:picLocks noChangeAspect="1" noChangeArrowheads="1"/>
          </p:cNvPicPr>
          <p:nvPr/>
        </p:nvPicPr>
        <p:blipFill>
          <a:blip r:embed="rId13" cstate="print"/>
          <a:srcRect/>
          <a:stretch>
            <a:fillRect/>
          </a:stretch>
        </p:blipFill>
        <p:spPr bwMode="auto">
          <a:xfrm>
            <a:off x="6400800" y="1295401"/>
            <a:ext cx="1828800" cy="1361831"/>
          </a:xfrm>
          <a:prstGeom prst="rect">
            <a:avLst/>
          </a:prstGeom>
          <a:noFill/>
        </p:spPr>
      </p:pic>
      <p:pic>
        <p:nvPicPr>
          <p:cNvPr id="172061" name="Picture 29" descr="C:\Documents and Settings\Derek Hoiem\My Documents\Presentations\Attributes - CVPR2010\images\n03790512_14881.JPEG"/>
          <p:cNvPicPr>
            <a:picLocks noChangeAspect="1" noChangeArrowheads="1"/>
          </p:cNvPicPr>
          <p:nvPr/>
        </p:nvPicPr>
        <p:blipFill>
          <a:blip r:embed="rId14" cstate="print"/>
          <a:srcRect/>
          <a:stretch>
            <a:fillRect/>
          </a:stretch>
        </p:blipFill>
        <p:spPr bwMode="auto">
          <a:xfrm>
            <a:off x="609600" y="2696496"/>
            <a:ext cx="1737360" cy="1157081"/>
          </a:xfrm>
          <a:prstGeom prst="rect">
            <a:avLst/>
          </a:prstGeom>
          <a:noFill/>
        </p:spPr>
      </p:pic>
      <p:sp>
        <p:nvSpPr>
          <p:cNvPr id="38" name="TextBox 37"/>
          <p:cNvSpPr txBox="1"/>
          <p:nvPr/>
        </p:nvSpPr>
        <p:spPr>
          <a:xfrm>
            <a:off x="0" y="808704"/>
            <a:ext cx="5284780" cy="400110"/>
          </a:xfrm>
          <a:prstGeom prst="rect">
            <a:avLst/>
          </a:prstGeom>
          <a:noFill/>
        </p:spPr>
        <p:txBody>
          <a:bodyPr wrap="none" rtlCol="0">
            <a:spAutoFit/>
          </a:bodyPr>
          <a:lstStyle/>
          <a:p>
            <a:r>
              <a:rPr lang="en-US" sz="2000" dirty="0" smtClean="0"/>
              <a:t>Categories Seen During Training and Testing</a:t>
            </a:r>
            <a:endParaRPr lang="en-US" sz="2000" dirty="0"/>
          </a:p>
        </p:txBody>
      </p:sp>
      <p:sp>
        <p:nvSpPr>
          <p:cNvPr id="40" name="TextBox 39"/>
          <p:cNvSpPr txBox="1"/>
          <p:nvPr/>
        </p:nvSpPr>
        <p:spPr>
          <a:xfrm>
            <a:off x="5715000" y="587514"/>
            <a:ext cx="2895600" cy="707886"/>
          </a:xfrm>
          <a:prstGeom prst="rect">
            <a:avLst/>
          </a:prstGeom>
          <a:noFill/>
        </p:spPr>
        <p:txBody>
          <a:bodyPr wrap="square" rtlCol="0">
            <a:spAutoFit/>
          </a:bodyPr>
          <a:lstStyle/>
          <a:p>
            <a:pPr algn="ctr"/>
            <a:r>
              <a:rPr lang="en-US" sz="2000" dirty="0" smtClean="0"/>
              <a:t>Categories Seen Only During Testing</a:t>
            </a: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Result: Part detectors can generalize across categories</a:t>
            </a:r>
            <a:endParaRPr lang="en-US" sz="3200" dirty="0"/>
          </a:p>
        </p:txBody>
      </p:sp>
      <p:graphicFrame>
        <p:nvGraphicFramePr>
          <p:cNvPr id="36866" name="Object 2"/>
          <p:cNvGraphicFramePr>
            <a:graphicFrameLocks noChangeAspect="1"/>
          </p:cNvGraphicFramePr>
          <p:nvPr/>
        </p:nvGraphicFramePr>
        <p:xfrm>
          <a:off x="54436" y="2286000"/>
          <a:ext cx="4593764" cy="3581400"/>
        </p:xfrm>
        <a:graphic>
          <a:graphicData uri="http://schemas.openxmlformats.org/presentationml/2006/ole">
            <p:oleObj spid="_x0000_s36866" name="Acrobat Document" r:id="rId3" imgW="4390784" imgH="3424605" progId="AcroExch.Document.7">
              <p:embed/>
            </p:oleObj>
          </a:graphicData>
        </a:graphic>
      </p:graphicFrame>
      <p:pic>
        <p:nvPicPr>
          <p:cNvPr id="9" name="Picture 2"/>
          <p:cNvPicPr>
            <a:picLocks noChangeAspect="1" noChangeArrowheads="1"/>
          </p:cNvPicPr>
          <p:nvPr/>
        </p:nvPicPr>
        <p:blipFill>
          <a:blip r:embed="rId4" cstate="print"/>
          <a:srcRect/>
          <a:stretch>
            <a:fillRect/>
          </a:stretch>
        </p:blipFill>
        <p:spPr bwMode="auto">
          <a:xfrm>
            <a:off x="4706521" y="2590800"/>
            <a:ext cx="4285079" cy="3200400"/>
          </a:xfrm>
          <a:prstGeom prst="rect">
            <a:avLst/>
          </a:prstGeom>
          <a:noFill/>
          <a:ln w="9525">
            <a:noFill/>
            <a:miter lim="800000"/>
            <a:headEnd/>
            <a:tailEnd/>
          </a:ln>
        </p:spPr>
      </p:pic>
      <p:sp>
        <p:nvSpPr>
          <p:cNvPr id="10" name="TextBox 9"/>
          <p:cNvSpPr txBox="1"/>
          <p:nvPr/>
        </p:nvSpPr>
        <p:spPr>
          <a:xfrm>
            <a:off x="6763921" y="3733800"/>
            <a:ext cx="502061" cy="307777"/>
          </a:xfrm>
          <a:prstGeom prst="rect">
            <a:avLst/>
          </a:prstGeom>
          <a:solidFill>
            <a:schemeClr val="accent1">
              <a:lumMod val="20000"/>
              <a:lumOff val="80000"/>
            </a:schemeClr>
          </a:solidFill>
        </p:spPr>
        <p:txBody>
          <a:bodyPr wrap="none" rtlCol="0">
            <a:spAutoFit/>
          </a:bodyPr>
          <a:lstStyle/>
          <a:p>
            <a:r>
              <a:rPr lang="en-US" sz="1400" b="1" dirty="0" smtClean="0"/>
              <a:t>Leg</a:t>
            </a:r>
            <a:endParaRPr lang="en-US" sz="1400" b="1" dirty="0"/>
          </a:p>
        </p:txBody>
      </p:sp>
      <p:sp>
        <p:nvSpPr>
          <p:cNvPr id="11" name="TextBox 10"/>
          <p:cNvSpPr txBox="1"/>
          <p:nvPr/>
        </p:nvSpPr>
        <p:spPr>
          <a:xfrm>
            <a:off x="8059321" y="3352800"/>
            <a:ext cx="622286" cy="307777"/>
          </a:xfrm>
          <a:prstGeom prst="rect">
            <a:avLst/>
          </a:prstGeom>
          <a:solidFill>
            <a:schemeClr val="accent1">
              <a:lumMod val="20000"/>
              <a:lumOff val="80000"/>
            </a:schemeClr>
          </a:solidFill>
        </p:spPr>
        <p:txBody>
          <a:bodyPr wrap="none" rtlCol="0">
            <a:spAutoFit/>
          </a:bodyPr>
          <a:lstStyle/>
          <a:p>
            <a:r>
              <a:rPr lang="en-US" sz="1400" b="1" dirty="0" smtClean="0"/>
              <a:t>Head</a:t>
            </a:r>
            <a:endParaRPr lang="en-US" sz="1400" b="1" dirty="0"/>
          </a:p>
        </p:txBody>
      </p:sp>
      <p:sp>
        <p:nvSpPr>
          <p:cNvPr id="12" name="TextBox 11"/>
          <p:cNvSpPr txBox="1"/>
          <p:nvPr/>
        </p:nvSpPr>
        <p:spPr>
          <a:xfrm>
            <a:off x="6763921" y="2667000"/>
            <a:ext cx="692818" cy="307777"/>
          </a:xfrm>
          <a:prstGeom prst="rect">
            <a:avLst/>
          </a:prstGeom>
          <a:solidFill>
            <a:schemeClr val="accent1">
              <a:lumMod val="20000"/>
              <a:lumOff val="80000"/>
            </a:schemeClr>
          </a:solidFill>
        </p:spPr>
        <p:txBody>
          <a:bodyPr wrap="none" rtlCol="0">
            <a:spAutoFit/>
          </a:bodyPr>
          <a:lstStyle/>
          <a:p>
            <a:r>
              <a:rPr lang="en-US" sz="1400" b="1" dirty="0" smtClean="0"/>
              <a:t>Hump</a:t>
            </a:r>
            <a:endParaRPr lang="en-US" sz="1400" b="1" dirty="0"/>
          </a:p>
        </p:txBody>
      </p:sp>
      <p:sp>
        <p:nvSpPr>
          <p:cNvPr id="13" name="TextBox 12"/>
          <p:cNvSpPr txBox="1"/>
          <p:nvPr/>
        </p:nvSpPr>
        <p:spPr>
          <a:xfrm>
            <a:off x="5163721" y="2133600"/>
            <a:ext cx="3480440" cy="369332"/>
          </a:xfrm>
          <a:prstGeom prst="rect">
            <a:avLst/>
          </a:prstGeom>
          <a:noFill/>
        </p:spPr>
        <p:txBody>
          <a:bodyPr wrap="none" rtlCol="0">
            <a:spAutoFit/>
          </a:bodyPr>
          <a:lstStyle/>
          <a:p>
            <a:r>
              <a:rPr lang="en-US" dirty="0" smtClean="0"/>
              <a:t>Part Detections for Novel Object</a:t>
            </a:r>
            <a:endParaRPr lang="en-US" dirty="0"/>
          </a:p>
        </p:txBody>
      </p:sp>
      <p:sp>
        <p:nvSpPr>
          <p:cNvPr id="14" name="TextBox 13"/>
          <p:cNvSpPr txBox="1"/>
          <p:nvPr/>
        </p:nvSpPr>
        <p:spPr>
          <a:xfrm>
            <a:off x="0" y="6488668"/>
            <a:ext cx="8558753" cy="369332"/>
          </a:xfrm>
          <a:prstGeom prst="rect">
            <a:avLst/>
          </a:prstGeom>
          <a:noFill/>
        </p:spPr>
        <p:txBody>
          <a:bodyPr wrap="none" rtlCol="0">
            <a:spAutoFit/>
          </a:bodyPr>
          <a:lstStyle/>
          <a:p>
            <a:r>
              <a:rPr lang="en-US" dirty="0" smtClean="0"/>
              <a:t>Detectors trained using (Felzenszwalb </a:t>
            </a:r>
            <a:r>
              <a:rPr lang="en-US" dirty="0" err="1" smtClean="0"/>
              <a:t>Girshik</a:t>
            </a:r>
            <a:r>
              <a:rPr lang="en-US" dirty="0" smtClean="0"/>
              <a:t> McAllester Ramanan 2009) method</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Result: Broad category detectors can generalize across basic categories</a:t>
            </a:r>
            <a:endParaRPr lang="en-US" sz="3200" dirty="0"/>
          </a:p>
        </p:txBody>
      </p:sp>
      <p:graphicFrame>
        <p:nvGraphicFramePr>
          <p:cNvPr id="36865" name="Object 1"/>
          <p:cNvGraphicFramePr>
            <a:graphicFrameLocks noChangeAspect="1"/>
          </p:cNvGraphicFramePr>
          <p:nvPr/>
        </p:nvGraphicFramePr>
        <p:xfrm>
          <a:off x="152400" y="2275114"/>
          <a:ext cx="4185920" cy="3363686"/>
        </p:xfrm>
        <a:graphic>
          <a:graphicData uri="http://schemas.openxmlformats.org/presentationml/2006/ole">
            <p:oleObj spid="_x0000_s70658" name="Acrobat Document" r:id="rId3" imgW="4071960" imgH="3175920" progId="AcroExch.Document.7">
              <p:embed/>
            </p:oleObj>
          </a:graphicData>
        </a:graphic>
      </p:graphicFrame>
      <p:sp>
        <p:nvSpPr>
          <p:cNvPr id="13" name="TextBox 12"/>
          <p:cNvSpPr txBox="1"/>
          <p:nvPr/>
        </p:nvSpPr>
        <p:spPr>
          <a:xfrm>
            <a:off x="4572000" y="2145268"/>
            <a:ext cx="3993401" cy="369332"/>
          </a:xfrm>
          <a:prstGeom prst="rect">
            <a:avLst/>
          </a:prstGeom>
          <a:noFill/>
        </p:spPr>
        <p:txBody>
          <a:bodyPr wrap="none" rtlCol="0">
            <a:spAutoFit/>
          </a:bodyPr>
          <a:lstStyle/>
          <a:p>
            <a:r>
              <a:rPr lang="en-US" dirty="0" smtClean="0"/>
              <a:t>Category Detections for Novel Object</a:t>
            </a:r>
            <a:endParaRPr lang="en-US" dirty="0"/>
          </a:p>
        </p:txBody>
      </p:sp>
      <p:sp>
        <p:nvSpPr>
          <p:cNvPr id="14" name="TextBox 13"/>
          <p:cNvSpPr txBox="1"/>
          <p:nvPr/>
        </p:nvSpPr>
        <p:spPr>
          <a:xfrm>
            <a:off x="0" y="6488668"/>
            <a:ext cx="8571577" cy="369332"/>
          </a:xfrm>
          <a:prstGeom prst="rect">
            <a:avLst/>
          </a:prstGeom>
          <a:noFill/>
        </p:spPr>
        <p:txBody>
          <a:bodyPr wrap="none" rtlCol="0">
            <a:spAutoFit/>
          </a:bodyPr>
          <a:lstStyle/>
          <a:p>
            <a:r>
              <a:rPr lang="en-US" dirty="0" smtClean="0"/>
              <a:t>Detectors trained using (Felzenszwalb </a:t>
            </a:r>
            <a:r>
              <a:rPr lang="en-US" dirty="0" err="1" smtClean="0"/>
              <a:t>Girshik</a:t>
            </a:r>
            <a:r>
              <a:rPr lang="en-US" dirty="0" smtClean="0"/>
              <a:t> McAllester Ramanan 2009) method</a:t>
            </a:r>
            <a:endParaRPr lang="en-US" dirty="0"/>
          </a:p>
        </p:txBody>
      </p:sp>
      <p:graphicFrame>
        <p:nvGraphicFramePr>
          <p:cNvPr id="70660" name="Object 4"/>
          <p:cNvGraphicFramePr>
            <a:graphicFrameLocks noChangeAspect="1"/>
          </p:cNvGraphicFramePr>
          <p:nvPr/>
        </p:nvGraphicFramePr>
        <p:xfrm>
          <a:off x="4419600" y="2667000"/>
          <a:ext cx="4714663" cy="2819400"/>
        </p:xfrm>
        <a:graphic>
          <a:graphicData uri="http://schemas.openxmlformats.org/presentationml/2006/ole">
            <p:oleObj spid="_x0000_s70660" name="Acrobat Document" r:id="rId4" imgW="4039920" imgH="2415960" progId="AcroExch.Document.7">
              <p:embed/>
            </p:oleObj>
          </a:graphicData>
        </a:graphic>
      </p:graphicFrame>
      <p:sp>
        <p:nvSpPr>
          <p:cNvPr id="10" name="TextBox 9"/>
          <p:cNvSpPr txBox="1"/>
          <p:nvPr/>
        </p:nvSpPr>
        <p:spPr>
          <a:xfrm>
            <a:off x="6183789" y="3439180"/>
            <a:ext cx="902811" cy="523220"/>
          </a:xfrm>
          <a:prstGeom prst="rect">
            <a:avLst/>
          </a:prstGeom>
          <a:solidFill>
            <a:schemeClr val="accent1">
              <a:lumMod val="20000"/>
              <a:lumOff val="80000"/>
            </a:schemeClr>
          </a:solidFill>
        </p:spPr>
        <p:txBody>
          <a:bodyPr wrap="none" rtlCol="0">
            <a:spAutoFit/>
          </a:bodyPr>
          <a:lstStyle/>
          <a:p>
            <a:r>
              <a:rPr lang="en-US" sz="1400" b="1" dirty="0" smtClean="0"/>
              <a:t>Animal</a:t>
            </a:r>
          </a:p>
          <a:p>
            <a:r>
              <a:rPr lang="en-US" sz="1400" b="1" dirty="0" smtClean="0"/>
              <a:t>Mammal</a:t>
            </a:r>
            <a:endParaRPr lang="en-US" sz="1400" b="1" dirty="0"/>
          </a:p>
        </p:txBody>
      </p:sp>
      <p:sp>
        <p:nvSpPr>
          <p:cNvPr id="16" name="TextBox 15"/>
          <p:cNvSpPr txBox="1"/>
          <p:nvPr/>
        </p:nvSpPr>
        <p:spPr>
          <a:xfrm>
            <a:off x="7286055" y="2743200"/>
            <a:ext cx="1857945" cy="762000"/>
          </a:xfrm>
          <a:prstGeom prst="rect">
            <a:avLst/>
          </a:prstGeom>
          <a:solidFill>
            <a:schemeClr val="accent1">
              <a:lumMod val="20000"/>
              <a:lumOff val="80000"/>
            </a:schemeClr>
          </a:solidFill>
        </p:spPr>
        <p:txBody>
          <a:bodyPr wrap="square" rtlCol="0">
            <a:noAutofit/>
          </a:bodyPr>
          <a:lstStyle/>
          <a:p>
            <a:r>
              <a:rPr lang="en-US" sz="1400" b="1" dirty="0" smtClean="0"/>
              <a:t>Four-legged Animal</a:t>
            </a:r>
          </a:p>
          <a:p>
            <a:endParaRPr lang="en-US" sz="1400" b="1" dirty="0" smtClean="0"/>
          </a:p>
          <a:p>
            <a:r>
              <a:rPr lang="en-US" sz="1400" b="1" dirty="0" smtClean="0"/>
              <a:t>Mammal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 We can better find and describe objects from familiar categories</a:t>
            </a:r>
            <a:endParaRPr lang="en-US" dirty="0"/>
          </a:p>
        </p:txBody>
      </p:sp>
      <p:graphicFrame>
        <p:nvGraphicFramePr>
          <p:cNvPr id="107522" name="Object 2"/>
          <p:cNvGraphicFramePr>
            <a:graphicFrameLocks noChangeAspect="1"/>
          </p:cNvGraphicFramePr>
          <p:nvPr/>
        </p:nvGraphicFramePr>
        <p:xfrm>
          <a:off x="685800" y="1447800"/>
          <a:ext cx="7961586" cy="5029200"/>
        </p:xfrm>
        <a:graphic>
          <a:graphicData uri="http://schemas.openxmlformats.org/presentationml/2006/ole">
            <p:oleObj spid="_x0000_s134146" name="Acrobat Document" r:id="rId3" imgW="4039920" imgH="2551680" progId="AcroExch.Document.7">
              <p:embed/>
            </p:oleObj>
          </a:graphicData>
        </a:graphic>
      </p:graphicFrame>
      <p:sp>
        <p:nvSpPr>
          <p:cNvPr id="4" name="TextBox 3"/>
          <p:cNvSpPr txBox="1"/>
          <p:nvPr/>
        </p:nvSpPr>
        <p:spPr>
          <a:xfrm>
            <a:off x="2979195" y="2286000"/>
            <a:ext cx="830805" cy="400110"/>
          </a:xfrm>
          <a:prstGeom prst="rect">
            <a:avLst/>
          </a:prstGeom>
          <a:solidFill>
            <a:schemeClr val="bg1">
              <a:alpha val="91000"/>
            </a:schemeClr>
          </a:solidFill>
          <a:ln w="12700">
            <a:solidFill>
              <a:schemeClr val="accent2">
                <a:lumMod val="40000"/>
                <a:lumOff val="60000"/>
              </a:schemeClr>
            </a:solidFill>
          </a:ln>
        </p:spPr>
        <p:txBody>
          <a:bodyPr wrap="none" rtlCol="0">
            <a:spAutoFit/>
          </a:bodyPr>
          <a:lstStyle/>
          <a:p>
            <a:r>
              <a:rPr lang="en-US" sz="2000" dirty="0" smtClean="0"/>
              <a:t>Trunk</a:t>
            </a:r>
            <a:endParaRPr lang="en-US" sz="2000" dirty="0"/>
          </a:p>
        </p:txBody>
      </p:sp>
      <p:sp>
        <p:nvSpPr>
          <p:cNvPr id="5" name="TextBox 4"/>
          <p:cNvSpPr txBox="1"/>
          <p:nvPr/>
        </p:nvSpPr>
        <p:spPr>
          <a:xfrm>
            <a:off x="2750595" y="3028890"/>
            <a:ext cx="830805" cy="400110"/>
          </a:xfrm>
          <a:prstGeom prst="rect">
            <a:avLst/>
          </a:prstGeom>
          <a:solidFill>
            <a:schemeClr val="bg1">
              <a:alpha val="91000"/>
            </a:schemeClr>
          </a:solidFill>
          <a:ln w="12700">
            <a:solidFill>
              <a:schemeClr val="accent2">
                <a:lumMod val="40000"/>
                <a:lumOff val="60000"/>
              </a:schemeClr>
            </a:solidFill>
          </a:ln>
        </p:spPr>
        <p:txBody>
          <a:bodyPr wrap="none" rtlCol="0">
            <a:spAutoFit/>
          </a:bodyPr>
          <a:lstStyle/>
          <a:p>
            <a:r>
              <a:rPr lang="en-US" sz="2000" dirty="0" smtClean="0"/>
              <a:t>Trunk</a:t>
            </a:r>
            <a:endParaRPr lang="en-US" sz="2000" dirty="0"/>
          </a:p>
        </p:txBody>
      </p:sp>
      <p:sp>
        <p:nvSpPr>
          <p:cNvPr id="6" name="TextBox 5"/>
          <p:cNvSpPr txBox="1"/>
          <p:nvPr/>
        </p:nvSpPr>
        <p:spPr>
          <a:xfrm>
            <a:off x="4419600" y="4495800"/>
            <a:ext cx="612668" cy="400110"/>
          </a:xfrm>
          <a:prstGeom prst="rect">
            <a:avLst/>
          </a:prstGeom>
          <a:solidFill>
            <a:schemeClr val="bg1">
              <a:alpha val="91000"/>
            </a:schemeClr>
          </a:solidFill>
          <a:ln w="12700">
            <a:solidFill>
              <a:schemeClr val="accent2">
                <a:lumMod val="40000"/>
                <a:lumOff val="60000"/>
              </a:schemeClr>
            </a:solidFill>
          </a:ln>
        </p:spPr>
        <p:txBody>
          <a:bodyPr wrap="none" rtlCol="0">
            <a:spAutoFit/>
          </a:bodyPr>
          <a:lstStyle/>
          <a:p>
            <a:r>
              <a:rPr lang="en-US" sz="2000" dirty="0" smtClean="0"/>
              <a:t>Leg</a:t>
            </a:r>
            <a:endParaRPr lang="en-US" sz="2000" dirty="0"/>
          </a:p>
        </p:txBody>
      </p:sp>
      <p:sp>
        <p:nvSpPr>
          <p:cNvPr id="10" name="TextBox 9"/>
          <p:cNvSpPr txBox="1"/>
          <p:nvPr/>
        </p:nvSpPr>
        <p:spPr>
          <a:xfrm>
            <a:off x="5867400" y="6172200"/>
            <a:ext cx="697627" cy="400110"/>
          </a:xfrm>
          <a:prstGeom prst="rect">
            <a:avLst/>
          </a:prstGeom>
          <a:solidFill>
            <a:schemeClr val="bg1">
              <a:alpha val="91000"/>
            </a:schemeClr>
          </a:solidFill>
          <a:ln w="12700">
            <a:solidFill>
              <a:schemeClr val="accent2">
                <a:lumMod val="40000"/>
                <a:lumOff val="60000"/>
              </a:schemeClr>
            </a:solidFill>
          </a:ln>
        </p:spPr>
        <p:txBody>
          <a:bodyPr wrap="none" rtlCol="0">
            <a:spAutoFit/>
          </a:bodyPr>
          <a:lstStyle/>
          <a:p>
            <a:r>
              <a:rPr lang="en-US" sz="2000" dirty="0" smtClean="0"/>
              <a:t>Foot</a:t>
            </a:r>
            <a:endParaRPr lang="en-US" sz="2000" dirty="0"/>
          </a:p>
        </p:txBody>
      </p:sp>
      <p:sp>
        <p:nvSpPr>
          <p:cNvPr id="11" name="TextBox 10"/>
          <p:cNvSpPr txBox="1"/>
          <p:nvPr/>
        </p:nvSpPr>
        <p:spPr>
          <a:xfrm>
            <a:off x="6629400" y="6096000"/>
            <a:ext cx="697627" cy="400110"/>
          </a:xfrm>
          <a:prstGeom prst="rect">
            <a:avLst/>
          </a:prstGeom>
          <a:solidFill>
            <a:schemeClr val="bg1">
              <a:alpha val="91000"/>
            </a:schemeClr>
          </a:solidFill>
          <a:ln w="12700">
            <a:solidFill>
              <a:schemeClr val="accent2">
                <a:lumMod val="40000"/>
                <a:lumOff val="60000"/>
              </a:schemeClr>
            </a:solidFill>
          </a:ln>
        </p:spPr>
        <p:txBody>
          <a:bodyPr wrap="none" rtlCol="0">
            <a:spAutoFit/>
          </a:bodyPr>
          <a:lstStyle/>
          <a:p>
            <a:r>
              <a:rPr lang="en-US" sz="2000" dirty="0" smtClean="0"/>
              <a:t>Foot</a:t>
            </a:r>
            <a:endParaRPr lang="en-US" sz="2000" dirty="0"/>
          </a:p>
        </p:txBody>
      </p:sp>
      <p:sp>
        <p:nvSpPr>
          <p:cNvPr id="12" name="TextBox 11"/>
          <p:cNvSpPr txBox="1"/>
          <p:nvPr/>
        </p:nvSpPr>
        <p:spPr>
          <a:xfrm>
            <a:off x="5029200" y="6096000"/>
            <a:ext cx="697627" cy="400110"/>
          </a:xfrm>
          <a:prstGeom prst="rect">
            <a:avLst/>
          </a:prstGeom>
          <a:solidFill>
            <a:schemeClr val="bg1">
              <a:alpha val="91000"/>
            </a:schemeClr>
          </a:solidFill>
          <a:ln w="12700">
            <a:solidFill>
              <a:schemeClr val="accent2">
                <a:lumMod val="40000"/>
                <a:lumOff val="60000"/>
              </a:schemeClr>
            </a:solidFill>
          </a:ln>
        </p:spPr>
        <p:txBody>
          <a:bodyPr wrap="none" rtlCol="0">
            <a:spAutoFit/>
          </a:bodyPr>
          <a:lstStyle/>
          <a:p>
            <a:r>
              <a:rPr lang="en-US" sz="2000" dirty="0" smtClean="0"/>
              <a:t>Foot</a:t>
            </a:r>
            <a:endParaRPr lang="en-US" sz="2000" dirty="0"/>
          </a:p>
        </p:txBody>
      </p:sp>
      <p:sp>
        <p:nvSpPr>
          <p:cNvPr id="13" name="TextBox 12"/>
          <p:cNvSpPr txBox="1"/>
          <p:nvPr/>
        </p:nvSpPr>
        <p:spPr>
          <a:xfrm>
            <a:off x="7162800" y="4343400"/>
            <a:ext cx="612668" cy="400110"/>
          </a:xfrm>
          <a:prstGeom prst="rect">
            <a:avLst/>
          </a:prstGeom>
          <a:solidFill>
            <a:schemeClr val="bg1">
              <a:alpha val="91000"/>
            </a:schemeClr>
          </a:solidFill>
          <a:ln w="12700">
            <a:solidFill>
              <a:schemeClr val="accent2">
                <a:lumMod val="40000"/>
                <a:lumOff val="60000"/>
              </a:schemeClr>
            </a:solidFill>
          </a:ln>
        </p:spPr>
        <p:txBody>
          <a:bodyPr wrap="none" rtlCol="0">
            <a:spAutoFit/>
          </a:bodyPr>
          <a:lstStyle/>
          <a:p>
            <a:r>
              <a:rPr lang="en-US" sz="2000" dirty="0" smtClean="0"/>
              <a:t>Leg</a:t>
            </a: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 We can better find and describe objects from familiar categories</a:t>
            </a:r>
            <a:endParaRPr lang="en-US" dirty="0"/>
          </a:p>
        </p:txBody>
      </p:sp>
      <p:graphicFrame>
        <p:nvGraphicFramePr>
          <p:cNvPr id="135171" name="Object 3"/>
          <p:cNvGraphicFramePr>
            <a:graphicFrameLocks noChangeAspect="1"/>
          </p:cNvGraphicFramePr>
          <p:nvPr/>
        </p:nvGraphicFramePr>
        <p:xfrm>
          <a:off x="523875" y="2438400"/>
          <a:ext cx="3894138" cy="3292475"/>
        </p:xfrm>
        <a:graphic>
          <a:graphicData uri="http://schemas.openxmlformats.org/presentationml/2006/ole">
            <p:oleObj spid="_x0000_s135171" name="Acrobat Document" r:id="rId3" imgW="4087800" imgH="3456000" progId="AcroExch.Document.7">
              <p:embed/>
            </p:oleObj>
          </a:graphicData>
        </a:graphic>
      </p:graphicFrame>
      <p:graphicFrame>
        <p:nvGraphicFramePr>
          <p:cNvPr id="135172" name="Object 4"/>
          <p:cNvGraphicFramePr>
            <a:graphicFrameLocks noChangeAspect="1"/>
          </p:cNvGraphicFramePr>
          <p:nvPr/>
        </p:nvGraphicFramePr>
        <p:xfrm>
          <a:off x="4800600" y="2438400"/>
          <a:ext cx="3894138" cy="3292475"/>
        </p:xfrm>
        <a:graphic>
          <a:graphicData uri="http://schemas.openxmlformats.org/presentationml/2006/ole">
            <p:oleObj spid="_x0000_s135172" name="Acrobat Document" r:id="rId4" imgW="4087800" imgH="3456000" progId="AcroExch.Document.7">
              <p:embed/>
            </p:oleObj>
          </a:graphicData>
        </a:graphic>
      </p:graphicFrame>
      <p:sp>
        <p:nvSpPr>
          <p:cNvPr id="9" name="TextBox 8"/>
          <p:cNvSpPr txBox="1"/>
          <p:nvPr/>
        </p:nvSpPr>
        <p:spPr>
          <a:xfrm>
            <a:off x="381000" y="1143000"/>
            <a:ext cx="8382000" cy="523220"/>
          </a:xfrm>
          <a:prstGeom prst="rect">
            <a:avLst/>
          </a:prstGeom>
          <a:noFill/>
        </p:spPr>
        <p:txBody>
          <a:bodyPr wrap="square" rtlCol="0">
            <a:spAutoFit/>
          </a:bodyPr>
          <a:lstStyle/>
          <a:p>
            <a:pPr algn="ctr"/>
            <a:r>
              <a:rPr lang="en-US" sz="2800" dirty="0" smtClean="0"/>
              <a:t>ROC for Localization of Familiar Objects</a:t>
            </a:r>
            <a:endParaRPr 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a:t>
            </a:r>
            <a:endParaRPr lang="en-US" dirty="0"/>
          </a:p>
        </p:txBody>
      </p:sp>
      <p:sp>
        <p:nvSpPr>
          <p:cNvPr id="3" name="Content Placeholder 2"/>
          <p:cNvSpPr>
            <a:spLocks noGrp="1"/>
          </p:cNvSpPr>
          <p:nvPr>
            <p:ph idx="1"/>
          </p:nvPr>
        </p:nvSpPr>
        <p:spPr>
          <a:xfrm>
            <a:off x="0" y="0"/>
            <a:ext cx="9143999" cy="6553200"/>
          </a:xfrm>
          <a:solidFill>
            <a:schemeClr val="bg1"/>
          </a:solidFill>
        </p:spPr>
        <p:txBody>
          <a:bodyPr/>
          <a:lstStyle/>
          <a:p>
            <a:pPr algn="ctr">
              <a:buNone/>
            </a:pPr>
            <a:endParaRPr lang="en-US" sz="4000" dirty="0" smtClean="0">
              <a:latin typeface="Calibri" pitchFamily="34" charset="0"/>
              <a:cs typeface="Calibri" pitchFamily="34" charset="0"/>
            </a:endParaRPr>
          </a:p>
          <a:p>
            <a:pPr algn="ctr">
              <a:buNone/>
            </a:pPr>
            <a:r>
              <a:rPr lang="en-US" sz="4000" dirty="0" smtClean="0">
                <a:latin typeface="Calibri" pitchFamily="34" charset="0"/>
                <a:cs typeface="Calibri" pitchFamily="34" charset="0"/>
              </a:rPr>
              <a:t>What to do about the </a:t>
            </a:r>
          </a:p>
          <a:p>
            <a:pPr algn="ctr">
              <a:buNone/>
            </a:pPr>
            <a:r>
              <a:rPr lang="en-US" sz="4000" b="1" dirty="0" smtClean="0">
                <a:latin typeface="Calibri" pitchFamily="34" charset="0"/>
                <a:cs typeface="Calibri" pitchFamily="34" charset="0"/>
              </a:rPr>
              <a:t>Object That Cannot Be Named</a:t>
            </a:r>
            <a:r>
              <a:rPr lang="en-US" sz="4000" dirty="0" smtClean="0">
                <a:latin typeface="Calibri" pitchFamily="34" charset="0"/>
                <a:cs typeface="Calibri" pitchFamily="34" charset="0"/>
              </a:rPr>
              <a:t>?</a:t>
            </a:r>
            <a:endParaRPr lang="en-US" sz="4000" dirty="0">
              <a:latin typeface="Calibri" pitchFamily="34" charset="0"/>
              <a:cs typeface="Calibri" pitchFamily="34" charset="0"/>
            </a:endParaRPr>
          </a:p>
        </p:txBody>
      </p:sp>
      <p:pic>
        <p:nvPicPr>
          <p:cNvPr id="1026" name="Picture 2" descr="http://home.mcn.net/~wtu/images/lynx2.jpg"/>
          <p:cNvPicPr>
            <a:picLocks noChangeAspect="1" noChangeArrowheads="1"/>
          </p:cNvPicPr>
          <p:nvPr/>
        </p:nvPicPr>
        <p:blipFill>
          <a:blip r:embed="rId3" cstate="print"/>
          <a:srcRect/>
          <a:stretch>
            <a:fillRect/>
          </a:stretch>
        </p:blipFill>
        <p:spPr bwMode="auto">
          <a:xfrm>
            <a:off x="838200" y="3581400"/>
            <a:ext cx="2213750" cy="2409825"/>
          </a:xfrm>
          <a:prstGeom prst="rect">
            <a:avLst/>
          </a:prstGeom>
          <a:noFill/>
        </p:spPr>
      </p:pic>
      <p:pic>
        <p:nvPicPr>
          <p:cNvPr id="1028" name="Picture 4" descr="http://www.walyou.com/img/automower_garden_gadget1.jpg"/>
          <p:cNvPicPr>
            <a:picLocks noChangeAspect="1" noChangeArrowheads="1"/>
          </p:cNvPicPr>
          <p:nvPr/>
        </p:nvPicPr>
        <p:blipFill>
          <a:blip r:embed="rId4" cstate="print"/>
          <a:srcRect/>
          <a:stretch>
            <a:fillRect/>
          </a:stretch>
        </p:blipFill>
        <p:spPr bwMode="auto">
          <a:xfrm>
            <a:off x="3810000" y="2895600"/>
            <a:ext cx="3653518" cy="1905000"/>
          </a:xfrm>
          <a:prstGeom prst="rect">
            <a:avLst/>
          </a:prstGeom>
          <a:noFill/>
        </p:spPr>
      </p:pic>
      <p:pic>
        <p:nvPicPr>
          <p:cNvPr id="1034" name="Picture 10" descr="http://www.zesco.com/pImages/thumbnails/622/622-D-037.jpg"/>
          <p:cNvPicPr>
            <a:picLocks noChangeAspect="1" noChangeArrowheads="1"/>
          </p:cNvPicPr>
          <p:nvPr/>
        </p:nvPicPr>
        <p:blipFill>
          <a:blip r:embed="rId5" cstate="print"/>
          <a:srcRect/>
          <a:stretch>
            <a:fillRect/>
          </a:stretch>
        </p:blipFill>
        <p:spPr bwMode="auto">
          <a:xfrm>
            <a:off x="4267200" y="4953000"/>
            <a:ext cx="1828800" cy="1828800"/>
          </a:xfrm>
          <a:prstGeom prst="rect">
            <a:avLst/>
          </a:prstGeom>
          <a:noFill/>
        </p:spPr>
      </p:pic>
      <p:pic>
        <p:nvPicPr>
          <p:cNvPr id="1036" name="Picture 12" descr="File:Caracal kitten.jpg"/>
          <p:cNvPicPr>
            <a:picLocks noChangeAspect="1" noChangeArrowheads="1"/>
          </p:cNvPicPr>
          <p:nvPr/>
        </p:nvPicPr>
        <p:blipFill>
          <a:blip r:embed="rId6" cstate="print"/>
          <a:srcRect t="17827"/>
          <a:stretch>
            <a:fillRect/>
          </a:stretch>
        </p:blipFill>
        <p:spPr bwMode="auto">
          <a:xfrm>
            <a:off x="762000" y="3276600"/>
            <a:ext cx="2277747" cy="2809876"/>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 We can better find and describe objects from familiar categories</a:t>
            </a:r>
            <a:endParaRPr lang="en-US" dirty="0"/>
          </a:p>
        </p:txBody>
      </p:sp>
      <p:sp>
        <p:nvSpPr>
          <p:cNvPr id="14" name="TextBox 13"/>
          <p:cNvSpPr txBox="1"/>
          <p:nvPr/>
        </p:nvSpPr>
        <p:spPr>
          <a:xfrm>
            <a:off x="381000" y="1143000"/>
            <a:ext cx="8382000" cy="523220"/>
          </a:xfrm>
          <a:prstGeom prst="rect">
            <a:avLst/>
          </a:prstGeom>
          <a:noFill/>
        </p:spPr>
        <p:txBody>
          <a:bodyPr wrap="square" rtlCol="0">
            <a:spAutoFit/>
          </a:bodyPr>
          <a:lstStyle/>
          <a:p>
            <a:pPr algn="ctr"/>
            <a:r>
              <a:rPr lang="en-US" sz="2800" dirty="0" smtClean="0"/>
              <a:t>AUC for Attribute Prediction for Familiar Objects</a:t>
            </a:r>
            <a:endParaRPr lang="en-US" sz="2800" dirty="0"/>
          </a:p>
        </p:txBody>
      </p:sp>
      <p:grpSp>
        <p:nvGrpSpPr>
          <p:cNvPr id="21" name="Group 20"/>
          <p:cNvGrpSpPr/>
          <p:nvPr/>
        </p:nvGrpSpPr>
        <p:grpSpPr>
          <a:xfrm>
            <a:off x="152400" y="3424535"/>
            <a:ext cx="8915400" cy="3052465"/>
            <a:chOff x="228600" y="2205335"/>
            <a:chExt cx="8915400" cy="3052465"/>
          </a:xfrm>
        </p:grpSpPr>
        <p:graphicFrame>
          <p:nvGraphicFramePr>
            <p:cNvPr id="10" name="Chart 9"/>
            <p:cNvGraphicFramePr/>
            <p:nvPr/>
          </p:nvGraphicFramePr>
          <p:xfrm>
            <a:off x="228600" y="2514600"/>
            <a:ext cx="43434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nvGraphicFramePr>
          <p:xfrm>
            <a:off x="4648200" y="2514600"/>
            <a:ext cx="44958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995480" y="2205335"/>
              <a:ext cx="1281120" cy="461665"/>
            </a:xfrm>
            <a:prstGeom prst="rect">
              <a:avLst/>
            </a:prstGeom>
            <a:noFill/>
          </p:spPr>
          <p:txBody>
            <a:bodyPr wrap="none" rtlCol="0">
              <a:spAutoFit/>
            </a:bodyPr>
            <a:lstStyle/>
            <a:p>
              <a:r>
                <a:rPr lang="en-US" sz="2400" dirty="0" smtClean="0"/>
                <a:t>Animals</a:t>
              </a:r>
              <a:endParaRPr lang="en-US" sz="2400" dirty="0"/>
            </a:p>
          </p:txBody>
        </p:sp>
        <p:sp>
          <p:nvSpPr>
            <p:cNvPr id="16" name="TextBox 15"/>
            <p:cNvSpPr txBox="1"/>
            <p:nvPr/>
          </p:nvSpPr>
          <p:spPr>
            <a:xfrm>
              <a:off x="6324600" y="2205335"/>
              <a:ext cx="1333057" cy="461665"/>
            </a:xfrm>
            <a:prstGeom prst="rect">
              <a:avLst/>
            </a:prstGeom>
            <a:noFill/>
          </p:spPr>
          <p:txBody>
            <a:bodyPr wrap="none" rtlCol="0">
              <a:spAutoFit/>
            </a:bodyPr>
            <a:lstStyle/>
            <a:p>
              <a:r>
                <a:rPr lang="en-US" sz="2400" dirty="0" smtClean="0"/>
                <a:t>Vehicles</a:t>
              </a:r>
              <a:endParaRPr lang="en-US" sz="2400" dirty="0"/>
            </a:p>
          </p:txBody>
        </p:sp>
      </p:grpSp>
      <p:grpSp>
        <p:nvGrpSpPr>
          <p:cNvPr id="22" name="Group 21"/>
          <p:cNvGrpSpPr/>
          <p:nvPr/>
        </p:nvGrpSpPr>
        <p:grpSpPr>
          <a:xfrm>
            <a:off x="685800" y="2057400"/>
            <a:ext cx="4374401" cy="990600"/>
            <a:chOff x="838200" y="5486400"/>
            <a:chExt cx="4374401" cy="990600"/>
          </a:xfrm>
        </p:grpSpPr>
        <p:sp>
          <p:nvSpPr>
            <p:cNvPr id="17" name="Rectangle 16"/>
            <p:cNvSpPr/>
            <p:nvPr/>
          </p:nvSpPr>
          <p:spPr bwMode="auto">
            <a:xfrm>
              <a:off x="838200" y="5486400"/>
              <a:ext cx="381000" cy="38100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B050"/>
                </a:solidFill>
                <a:effectLst/>
                <a:latin typeface="Arial" charset="0"/>
              </a:endParaRPr>
            </a:p>
          </p:txBody>
        </p:sp>
        <p:sp>
          <p:nvSpPr>
            <p:cNvPr id="18" name="TextBox 17"/>
            <p:cNvSpPr txBox="1"/>
            <p:nvPr/>
          </p:nvSpPr>
          <p:spPr>
            <a:xfrm>
              <a:off x="1219200" y="6096000"/>
              <a:ext cx="2826479" cy="369332"/>
            </a:xfrm>
            <a:prstGeom prst="rect">
              <a:avLst/>
            </a:prstGeom>
            <a:noFill/>
          </p:spPr>
          <p:txBody>
            <a:bodyPr wrap="none" rtlCol="0">
              <a:spAutoFit/>
            </a:bodyPr>
            <a:lstStyle/>
            <a:p>
              <a:r>
                <a:rPr lang="en-US" dirty="0" smtClean="0"/>
                <a:t>Our Method: Infer from All</a:t>
              </a:r>
              <a:endParaRPr lang="en-US" dirty="0"/>
            </a:p>
          </p:txBody>
        </p:sp>
        <p:sp>
          <p:nvSpPr>
            <p:cNvPr id="19" name="Rectangle 18"/>
            <p:cNvSpPr/>
            <p:nvPr/>
          </p:nvSpPr>
          <p:spPr bwMode="auto">
            <a:xfrm>
              <a:off x="838200" y="6096000"/>
              <a:ext cx="381000" cy="381000"/>
            </a:xfrm>
            <a:prstGeom prst="rect">
              <a:avLst/>
            </a:prstGeom>
            <a:solidFill>
              <a:srgbClr val="C43C3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B050"/>
                </a:solidFill>
                <a:effectLst/>
                <a:latin typeface="Arial" charset="0"/>
              </a:endParaRPr>
            </a:p>
          </p:txBody>
        </p:sp>
        <p:sp>
          <p:nvSpPr>
            <p:cNvPr id="20" name="TextBox 19"/>
            <p:cNvSpPr txBox="1"/>
            <p:nvPr/>
          </p:nvSpPr>
          <p:spPr>
            <a:xfrm>
              <a:off x="1219200" y="5486400"/>
              <a:ext cx="3993401" cy="369332"/>
            </a:xfrm>
            <a:prstGeom prst="rect">
              <a:avLst/>
            </a:prstGeom>
            <a:noFill/>
          </p:spPr>
          <p:txBody>
            <a:bodyPr wrap="none" rtlCol="0">
              <a:spAutoFit/>
            </a:bodyPr>
            <a:lstStyle/>
            <a:p>
              <a:r>
                <a:rPr lang="en-US" dirty="0" smtClean="0"/>
                <a:t>Baseline: Infer from Basic Categories</a:t>
              </a:r>
              <a:endParaRPr lang="en-US" dirty="0"/>
            </a:p>
          </p:txBody>
        </p:sp>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Result 3: We can find and describe objects from novel categories</a:t>
            </a:r>
            <a:endParaRPr lang="en-US" sz="3200" dirty="0"/>
          </a:p>
        </p:txBody>
      </p:sp>
      <p:pic>
        <p:nvPicPr>
          <p:cNvPr id="102" name="Picture 3" descr="n02968473_2112.JPEG"/>
          <p:cNvPicPr>
            <a:picLocks noChangeAspect="1"/>
          </p:cNvPicPr>
          <p:nvPr/>
        </p:nvPicPr>
        <p:blipFill>
          <a:blip r:embed="rId2" cstate="print"/>
          <a:stretch>
            <a:fillRect/>
          </a:stretch>
        </p:blipFill>
        <p:spPr>
          <a:xfrm>
            <a:off x="1162494" y="1371600"/>
            <a:ext cx="6451343" cy="4838507"/>
          </a:xfrm>
          <a:prstGeom prst="rect">
            <a:avLst/>
          </a:prstGeom>
          <a:noFill/>
          <a:ln>
            <a:noFill/>
          </a:ln>
        </p:spPr>
      </p:pic>
      <p:sp>
        <p:nvSpPr>
          <p:cNvPr id="103" name="Rectangle 102"/>
          <p:cNvSpPr/>
          <p:nvPr/>
        </p:nvSpPr>
        <p:spPr>
          <a:xfrm>
            <a:off x="1162494" y="2931708"/>
            <a:ext cx="2801118" cy="2233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4" name="Rectangle 103"/>
          <p:cNvSpPr/>
          <p:nvPr/>
        </p:nvSpPr>
        <p:spPr>
          <a:xfrm>
            <a:off x="2865877" y="4029445"/>
            <a:ext cx="993640" cy="993640"/>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5" name="Rectangle 104"/>
          <p:cNvSpPr/>
          <p:nvPr/>
        </p:nvSpPr>
        <p:spPr>
          <a:xfrm>
            <a:off x="4569260" y="2751907"/>
            <a:ext cx="2413126" cy="2697023"/>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6" name="Rectangle 105"/>
          <p:cNvSpPr/>
          <p:nvPr/>
        </p:nvSpPr>
        <p:spPr>
          <a:xfrm>
            <a:off x="5846798" y="4313341"/>
            <a:ext cx="340676" cy="993640"/>
          </a:xfrm>
          <a:prstGeom prst="rect">
            <a:avLst/>
          </a:prstGeom>
          <a:noFill/>
          <a:ln w="57150">
            <a:solidFill>
              <a:srgbClr val="0CE2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Rectangle 106"/>
          <p:cNvSpPr/>
          <p:nvPr/>
        </p:nvSpPr>
        <p:spPr>
          <a:xfrm>
            <a:off x="5988746" y="3177755"/>
            <a:ext cx="845876" cy="993640"/>
          </a:xfrm>
          <a:prstGeom prst="rect">
            <a:avLst/>
          </a:prstGeom>
          <a:noFill/>
          <a:ln w="57150">
            <a:solidFill>
              <a:srgbClr val="0CE2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 name="Group 87"/>
          <p:cNvGrpSpPr/>
          <p:nvPr/>
        </p:nvGrpSpPr>
        <p:grpSpPr>
          <a:xfrm>
            <a:off x="1148174" y="2429238"/>
            <a:ext cx="1585082" cy="466362"/>
            <a:chOff x="5896193" y="2122723"/>
            <a:chExt cx="797719" cy="234705"/>
          </a:xfrm>
        </p:grpSpPr>
        <p:sp>
          <p:nvSpPr>
            <p:cNvPr id="127" name="Rounded Rectangle 126"/>
            <p:cNvSpPr/>
            <p:nvPr/>
          </p:nvSpPr>
          <p:spPr>
            <a:xfrm>
              <a:off x="5907896" y="2143114"/>
              <a:ext cx="534877" cy="214314"/>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128" name="TextBox 127"/>
            <p:cNvSpPr txBox="1"/>
            <p:nvPr/>
          </p:nvSpPr>
          <p:spPr>
            <a:xfrm>
              <a:off x="5896193" y="2122723"/>
              <a:ext cx="797719" cy="232341"/>
            </a:xfrm>
            <a:prstGeom prst="rect">
              <a:avLst/>
            </a:prstGeom>
            <a:noFill/>
            <a:ln>
              <a:noFill/>
            </a:ln>
          </p:spPr>
          <p:txBody>
            <a:bodyPr wrap="square" rtlCol="0">
              <a:spAutoFit/>
            </a:bodyPr>
            <a:lstStyle/>
            <a:p>
              <a:r>
                <a:rPr lang="en-US" sz="2400" b="1" dirty="0" smtClean="0">
                  <a:solidFill>
                    <a:srgbClr val="FF0000"/>
                  </a:solidFill>
                  <a:latin typeface="Calibri" pitchFamily="34" charset="0"/>
                  <a:cs typeface="Calibri" pitchFamily="34" charset="0"/>
                </a:rPr>
                <a:t>Vehicle</a:t>
              </a:r>
              <a:endParaRPr lang="en-US" sz="2400" b="1" dirty="0">
                <a:solidFill>
                  <a:srgbClr val="FF0000"/>
                </a:solidFill>
                <a:latin typeface="Calibri" pitchFamily="34" charset="0"/>
                <a:cs typeface="Calibri" pitchFamily="34" charset="0"/>
              </a:endParaRPr>
            </a:p>
          </p:txBody>
        </p:sp>
      </p:grpSp>
      <p:grpSp>
        <p:nvGrpSpPr>
          <p:cNvPr id="4" name="Group 92"/>
          <p:cNvGrpSpPr/>
          <p:nvPr/>
        </p:nvGrpSpPr>
        <p:grpSpPr>
          <a:xfrm>
            <a:off x="2775573" y="3549640"/>
            <a:ext cx="1585081" cy="461664"/>
            <a:chOff x="5111705" y="2033893"/>
            <a:chExt cx="797719" cy="232340"/>
          </a:xfrm>
        </p:grpSpPr>
        <p:sp>
          <p:nvSpPr>
            <p:cNvPr id="125" name="Rounded Rectangle 124"/>
            <p:cNvSpPr/>
            <p:nvPr/>
          </p:nvSpPr>
          <p:spPr>
            <a:xfrm>
              <a:off x="5128453" y="2068234"/>
              <a:ext cx="474179" cy="182070"/>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126" name="TextBox 125"/>
            <p:cNvSpPr txBox="1"/>
            <p:nvPr/>
          </p:nvSpPr>
          <p:spPr>
            <a:xfrm>
              <a:off x="5111705" y="2033893"/>
              <a:ext cx="797719" cy="232340"/>
            </a:xfrm>
            <a:prstGeom prst="rect">
              <a:avLst/>
            </a:prstGeom>
            <a:noFill/>
            <a:ln>
              <a:noFill/>
            </a:ln>
          </p:spPr>
          <p:txBody>
            <a:bodyPr wrap="square" rtlCol="0">
              <a:spAutoFit/>
            </a:bodyPr>
            <a:lstStyle/>
            <a:p>
              <a:r>
                <a:rPr lang="en-US" sz="2400" b="1" dirty="0">
                  <a:solidFill>
                    <a:srgbClr val="FF0000"/>
                  </a:solidFill>
                  <a:latin typeface="Calibri" pitchFamily="34" charset="0"/>
                  <a:cs typeface="Calibri" pitchFamily="34" charset="0"/>
                </a:rPr>
                <a:t>W</a:t>
              </a:r>
              <a:r>
                <a:rPr lang="en-US" sz="2400" b="1" dirty="0" smtClean="0">
                  <a:solidFill>
                    <a:srgbClr val="FF0000"/>
                  </a:solidFill>
                  <a:latin typeface="Calibri" pitchFamily="34" charset="0"/>
                  <a:cs typeface="Calibri" pitchFamily="34" charset="0"/>
                </a:rPr>
                <a:t>heel</a:t>
              </a:r>
              <a:endParaRPr lang="en-US" sz="2400" b="1" dirty="0">
                <a:solidFill>
                  <a:srgbClr val="FF0000"/>
                </a:solidFill>
                <a:latin typeface="Calibri" pitchFamily="34" charset="0"/>
                <a:cs typeface="Calibri" pitchFamily="34" charset="0"/>
              </a:endParaRPr>
            </a:p>
          </p:txBody>
        </p:sp>
      </p:grpSp>
      <p:grpSp>
        <p:nvGrpSpPr>
          <p:cNvPr id="5" name="Group 93"/>
          <p:cNvGrpSpPr/>
          <p:nvPr/>
        </p:nvGrpSpPr>
        <p:grpSpPr>
          <a:xfrm>
            <a:off x="4472914" y="2274781"/>
            <a:ext cx="1585081" cy="461664"/>
            <a:chOff x="5883669" y="2134526"/>
            <a:chExt cx="797719" cy="232339"/>
          </a:xfrm>
        </p:grpSpPr>
        <p:sp>
          <p:nvSpPr>
            <p:cNvPr id="123" name="Rounded Rectangle 122"/>
            <p:cNvSpPr/>
            <p:nvPr/>
          </p:nvSpPr>
          <p:spPr>
            <a:xfrm>
              <a:off x="5910272" y="2162166"/>
              <a:ext cx="521800" cy="195798"/>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124" name="TextBox 123"/>
            <p:cNvSpPr txBox="1"/>
            <p:nvPr/>
          </p:nvSpPr>
          <p:spPr>
            <a:xfrm>
              <a:off x="5883669" y="2134526"/>
              <a:ext cx="797719" cy="232339"/>
            </a:xfrm>
            <a:prstGeom prst="rect">
              <a:avLst/>
            </a:prstGeom>
            <a:noFill/>
            <a:ln>
              <a:noFill/>
            </a:ln>
          </p:spPr>
          <p:txBody>
            <a:bodyPr wrap="square" rtlCol="0">
              <a:spAutoFit/>
            </a:bodyPr>
            <a:lstStyle/>
            <a:p>
              <a:r>
                <a:rPr lang="en-US" sz="2400" b="1" dirty="0" smtClean="0">
                  <a:solidFill>
                    <a:srgbClr val="009900"/>
                  </a:solidFill>
                  <a:latin typeface="Calibri" pitchFamily="34" charset="0"/>
                  <a:cs typeface="Calibri" pitchFamily="34" charset="0"/>
                </a:rPr>
                <a:t>Animal</a:t>
              </a:r>
              <a:endParaRPr lang="en-US" sz="2400" b="1" dirty="0">
                <a:solidFill>
                  <a:srgbClr val="009900"/>
                </a:solidFill>
                <a:latin typeface="Calibri" pitchFamily="34" charset="0"/>
                <a:cs typeface="Calibri" pitchFamily="34" charset="0"/>
              </a:endParaRPr>
            </a:p>
          </p:txBody>
        </p:sp>
      </p:grpSp>
      <p:grpSp>
        <p:nvGrpSpPr>
          <p:cNvPr id="6" name="Group 101"/>
          <p:cNvGrpSpPr/>
          <p:nvPr/>
        </p:nvGrpSpPr>
        <p:grpSpPr>
          <a:xfrm>
            <a:off x="5216106" y="3876909"/>
            <a:ext cx="1585081" cy="466491"/>
            <a:chOff x="5250177" y="2583697"/>
            <a:chExt cx="797719" cy="234769"/>
          </a:xfrm>
        </p:grpSpPr>
        <p:sp>
          <p:nvSpPr>
            <p:cNvPr id="121" name="Rounded Rectangle 120"/>
            <p:cNvSpPr/>
            <p:nvPr/>
          </p:nvSpPr>
          <p:spPr>
            <a:xfrm>
              <a:off x="5262048" y="2606397"/>
              <a:ext cx="294921" cy="212069"/>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122" name="TextBox 121"/>
            <p:cNvSpPr txBox="1"/>
            <p:nvPr/>
          </p:nvSpPr>
          <p:spPr>
            <a:xfrm>
              <a:off x="5250177" y="2583697"/>
              <a:ext cx="797719" cy="232340"/>
            </a:xfrm>
            <a:prstGeom prst="rect">
              <a:avLst/>
            </a:prstGeom>
            <a:noFill/>
            <a:ln>
              <a:noFill/>
            </a:ln>
          </p:spPr>
          <p:txBody>
            <a:bodyPr wrap="square" rtlCol="0">
              <a:spAutoFit/>
            </a:bodyPr>
            <a:lstStyle/>
            <a:p>
              <a:r>
                <a:rPr lang="en-US" sz="2400" b="1" dirty="0">
                  <a:solidFill>
                    <a:srgbClr val="009900"/>
                  </a:solidFill>
                  <a:latin typeface="Calibri" pitchFamily="34" charset="0"/>
                  <a:cs typeface="Calibri" pitchFamily="34" charset="0"/>
                </a:rPr>
                <a:t>L</a:t>
              </a:r>
              <a:r>
                <a:rPr lang="en-US" sz="2400" b="1" dirty="0" smtClean="0">
                  <a:solidFill>
                    <a:srgbClr val="009900"/>
                  </a:solidFill>
                  <a:latin typeface="Calibri" pitchFamily="34" charset="0"/>
                  <a:cs typeface="Calibri" pitchFamily="34" charset="0"/>
                </a:rPr>
                <a:t>eg</a:t>
              </a:r>
              <a:endParaRPr lang="en-US" sz="2400" b="1" dirty="0">
                <a:solidFill>
                  <a:srgbClr val="009900"/>
                </a:solidFill>
                <a:latin typeface="Calibri" pitchFamily="34" charset="0"/>
                <a:cs typeface="Calibri" pitchFamily="34" charset="0"/>
              </a:endParaRPr>
            </a:p>
          </p:txBody>
        </p:sp>
      </p:grpSp>
      <p:grpSp>
        <p:nvGrpSpPr>
          <p:cNvPr id="7" name="Group 102"/>
          <p:cNvGrpSpPr/>
          <p:nvPr/>
        </p:nvGrpSpPr>
        <p:grpSpPr>
          <a:xfrm>
            <a:off x="5927488" y="2702581"/>
            <a:ext cx="1585082" cy="461666"/>
            <a:chOff x="6853383" y="2540511"/>
            <a:chExt cx="797719" cy="232341"/>
          </a:xfrm>
        </p:grpSpPr>
        <p:sp>
          <p:nvSpPr>
            <p:cNvPr id="119" name="Rounded Rectangle 118"/>
            <p:cNvSpPr/>
            <p:nvPr/>
          </p:nvSpPr>
          <p:spPr>
            <a:xfrm>
              <a:off x="6858016" y="2565466"/>
              <a:ext cx="425314" cy="187232"/>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120" name="TextBox 119"/>
            <p:cNvSpPr txBox="1"/>
            <p:nvPr/>
          </p:nvSpPr>
          <p:spPr>
            <a:xfrm>
              <a:off x="6853383" y="2540511"/>
              <a:ext cx="797719" cy="232341"/>
            </a:xfrm>
            <a:prstGeom prst="rect">
              <a:avLst/>
            </a:prstGeom>
            <a:noFill/>
            <a:ln>
              <a:noFill/>
            </a:ln>
          </p:spPr>
          <p:txBody>
            <a:bodyPr wrap="square" rtlCol="0">
              <a:spAutoFit/>
            </a:bodyPr>
            <a:lstStyle/>
            <a:p>
              <a:r>
                <a:rPr lang="en-US" sz="2400" b="1" dirty="0" smtClean="0">
                  <a:solidFill>
                    <a:srgbClr val="009900"/>
                  </a:solidFill>
                  <a:latin typeface="Calibri" pitchFamily="34" charset="0"/>
                  <a:cs typeface="Calibri" pitchFamily="34" charset="0"/>
                </a:rPr>
                <a:t>Head</a:t>
              </a:r>
              <a:endParaRPr lang="en-US" sz="2400" b="1" dirty="0">
                <a:solidFill>
                  <a:srgbClr val="009900"/>
                </a:solidFill>
                <a:latin typeface="Calibri" pitchFamily="34" charset="0"/>
                <a:cs typeface="Calibri" pitchFamily="34" charset="0"/>
              </a:endParaRPr>
            </a:p>
          </p:txBody>
        </p:sp>
      </p:grpSp>
      <p:sp>
        <p:nvSpPr>
          <p:cNvPr id="113" name="Rounded Rectangle 112"/>
          <p:cNvSpPr/>
          <p:nvPr/>
        </p:nvSpPr>
        <p:spPr>
          <a:xfrm>
            <a:off x="5891221" y="2025428"/>
            <a:ext cx="1576379" cy="639708"/>
          </a:xfrm>
          <a:prstGeom prst="roundRect">
            <a:avLst/>
          </a:prstGeom>
          <a:solidFill>
            <a:srgbClr val="FFFFFF">
              <a:alpha val="75000"/>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114" name="TextBox 113"/>
          <p:cNvSpPr txBox="1"/>
          <p:nvPr/>
        </p:nvSpPr>
        <p:spPr>
          <a:xfrm>
            <a:off x="5958422" y="1981200"/>
            <a:ext cx="2271178" cy="707886"/>
          </a:xfrm>
          <a:prstGeom prst="rect">
            <a:avLst/>
          </a:prstGeom>
          <a:noFill/>
          <a:ln>
            <a:noFill/>
          </a:ln>
        </p:spPr>
        <p:txBody>
          <a:bodyPr wrap="square" rtlCol="0">
            <a:spAutoFit/>
          </a:bodyPr>
          <a:lstStyle/>
          <a:p>
            <a:r>
              <a:rPr lang="en-US" sz="2000" b="1" dirty="0" smtClean="0">
                <a:solidFill>
                  <a:schemeClr val="accent6">
                    <a:lumMod val="75000"/>
                  </a:schemeClr>
                </a:solidFill>
                <a:latin typeface="Calibri" pitchFamily="34" charset="0"/>
                <a:cs typeface="Calibri" pitchFamily="34" charset="0"/>
              </a:rPr>
              <a:t>Four-legged</a:t>
            </a:r>
          </a:p>
          <a:p>
            <a:r>
              <a:rPr lang="en-US" sz="2000" b="1" dirty="0" smtClean="0">
                <a:solidFill>
                  <a:schemeClr val="accent6">
                    <a:lumMod val="75000"/>
                  </a:schemeClr>
                </a:solidFill>
                <a:latin typeface="Calibri" pitchFamily="34" charset="0"/>
                <a:cs typeface="Calibri" pitchFamily="34" charset="0"/>
              </a:rPr>
              <a:t>Mammal</a:t>
            </a:r>
            <a:endParaRPr lang="en-US" sz="2000" b="1" dirty="0">
              <a:solidFill>
                <a:schemeClr val="accent6">
                  <a:lumMod val="75000"/>
                </a:schemeClr>
              </a:solidFill>
              <a:latin typeface="Calibri" pitchFamily="34" charset="0"/>
              <a:cs typeface="Calibri" pitchFamily="34" charset="0"/>
            </a:endParaRPr>
          </a:p>
        </p:txBody>
      </p:sp>
      <p:sp>
        <p:nvSpPr>
          <p:cNvPr id="115" name="Rounded Rectangle 114"/>
          <p:cNvSpPr/>
          <p:nvPr/>
        </p:nvSpPr>
        <p:spPr>
          <a:xfrm>
            <a:off x="6629400" y="4419600"/>
            <a:ext cx="1676400" cy="1371600"/>
          </a:xfrm>
          <a:prstGeom prst="roundRect">
            <a:avLst/>
          </a:prstGeom>
          <a:solidFill>
            <a:srgbClr val="FFFFFF">
              <a:alpha val="75000"/>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116" name="TextBox 115"/>
          <p:cNvSpPr txBox="1"/>
          <p:nvPr/>
        </p:nvSpPr>
        <p:spPr>
          <a:xfrm>
            <a:off x="6629400" y="4419600"/>
            <a:ext cx="2271178" cy="1323439"/>
          </a:xfrm>
          <a:prstGeom prst="rect">
            <a:avLst/>
          </a:prstGeom>
          <a:noFill/>
          <a:ln>
            <a:noFill/>
          </a:ln>
        </p:spPr>
        <p:txBody>
          <a:bodyPr wrap="square" rtlCol="0">
            <a:spAutoFit/>
          </a:bodyPr>
          <a:lstStyle/>
          <a:p>
            <a:r>
              <a:rPr lang="en-US" sz="2000" b="1" dirty="0" smtClean="0">
                <a:solidFill>
                  <a:schemeClr val="accent6">
                    <a:lumMod val="75000"/>
                  </a:schemeClr>
                </a:solidFill>
                <a:latin typeface="Calibri" pitchFamily="34" charset="0"/>
                <a:cs typeface="Calibri" pitchFamily="34" charset="0"/>
              </a:rPr>
              <a:t>Can run</a:t>
            </a:r>
          </a:p>
          <a:p>
            <a:r>
              <a:rPr lang="en-US" sz="2000" b="1" dirty="0" smtClean="0">
                <a:solidFill>
                  <a:schemeClr val="accent6">
                    <a:lumMod val="75000"/>
                  </a:schemeClr>
                </a:solidFill>
                <a:latin typeface="Calibri" pitchFamily="34" charset="0"/>
                <a:cs typeface="Calibri" pitchFamily="34" charset="0"/>
              </a:rPr>
              <a:t>Can Jump</a:t>
            </a:r>
          </a:p>
          <a:p>
            <a:r>
              <a:rPr lang="en-US" sz="2000" b="1" dirty="0" smtClean="0">
                <a:solidFill>
                  <a:schemeClr val="accent6">
                    <a:lumMod val="75000"/>
                  </a:schemeClr>
                </a:solidFill>
                <a:latin typeface="Calibri" pitchFamily="34" charset="0"/>
                <a:cs typeface="Calibri" pitchFamily="34" charset="0"/>
              </a:rPr>
              <a:t>Is Herbivorous</a:t>
            </a:r>
          </a:p>
          <a:p>
            <a:r>
              <a:rPr lang="en-US" sz="2000" b="1" dirty="0" smtClean="0">
                <a:solidFill>
                  <a:schemeClr val="accent6">
                    <a:lumMod val="75000"/>
                  </a:schemeClr>
                </a:solidFill>
                <a:latin typeface="Calibri" pitchFamily="34" charset="0"/>
                <a:cs typeface="Calibri" pitchFamily="34" charset="0"/>
              </a:rPr>
              <a:t>Facing right</a:t>
            </a:r>
            <a:endParaRPr lang="en-US" sz="2000" b="1" dirty="0">
              <a:solidFill>
                <a:schemeClr val="accent6">
                  <a:lumMod val="75000"/>
                </a:schemeClr>
              </a:solidFill>
              <a:latin typeface="Calibri" pitchFamily="34" charset="0"/>
              <a:cs typeface="Calibri" pitchFamily="34" charset="0"/>
            </a:endParaRPr>
          </a:p>
        </p:txBody>
      </p:sp>
      <p:sp>
        <p:nvSpPr>
          <p:cNvPr id="117" name="Rounded Rectangle 116"/>
          <p:cNvSpPr/>
          <p:nvPr/>
        </p:nvSpPr>
        <p:spPr>
          <a:xfrm>
            <a:off x="1287005" y="5233777"/>
            <a:ext cx="1837195" cy="633623"/>
          </a:xfrm>
          <a:prstGeom prst="roundRect">
            <a:avLst/>
          </a:prstGeom>
          <a:solidFill>
            <a:srgbClr val="FFFFFF">
              <a:alpha val="50196"/>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0000"/>
              </a:solidFill>
            </a:endParaRPr>
          </a:p>
        </p:txBody>
      </p:sp>
      <p:sp>
        <p:nvSpPr>
          <p:cNvPr id="118" name="TextBox 117"/>
          <p:cNvSpPr txBox="1"/>
          <p:nvPr/>
        </p:nvSpPr>
        <p:spPr>
          <a:xfrm>
            <a:off x="1354207" y="5162900"/>
            <a:ext cx="2271178" cy="707886"/>
          </a:xfrm>
          <a:prstGeom prst="rect">
            <a:avLst/>
          </a:prstGeom>
          <a:noFill/>
          <a:ln>
            <a:noFill/>
          </a:ln>
        </p:spPr>
        <p:txBody>
          <a:bodyPr wrap="square" rtlCol="0">
            <a:spAutoFit/>
          </a:bodyPr>
          <a:lstStyle/>
          <a:p>
            <a:r>
              <a:rPr lang="en-US" sz="2000" b="1" dirty="0" smtClean="0">
                <a:solidFill>
                  <a:srgbClr val="FF0000"/>
                </a:solidFill>
                <a:latin typeface="Calibri" pitchFamily="34" charset="0"/>
                <a:cs typeface="Calibri" pitchFamily="34" charset="0"/>
              </a:rPr>
              <a:t>Moves on road</a:t>
            </a:r>
          </a:p>
          <a:p>
            <a:r>
              <a:rPr lang="en-US" sz="2000" b="1" dirty="0" smtClean="0">
                <a:solidFill>
                  <a:srgbClr val="FF0000"/>
                </a:solidFill>
                <a:latin typeface="Calibri" pitchFamily="34" charset="0"/>
                <a:cs typeface="Calibri" pitchFamily="34" charset="0"/>
              </a:rPr>
              <a:t>Facing right</a:t>
            </a:r>
            <a:endParaRPr lang="en-US" sz="2000" b="1"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Result using only basic categories</a:t>
            </a:r>
            <a:endParaRPr lang="en-US" sz="3200" dirty="0"/>
          </a:p>
        </p:txBody>
      </p:sp>
      <p:pic>
        <p:nvPicPr>
          <p:cNvPr id="4" name="Picture 3" descr="n02968473_2112.JPEG"/>
          <p:cNvPicPr>
            <a:picLocks noChangeAspect="1"/>
          </p:cNvPicPr>
          <p:nvPr/>
        </p:nvPicPr>
        <p:blipFill>
          <a:blip r:embed="rId2" cstate="print"/>
          <a:stretch>
            <a:fillRect/>
          </a:stretch>
        </p:blipFill>
        <p:spPr>
          <a:xfrm>
            <a:off x="1295400" y="1447800"/>
            <a:ext cx="6400800" cy="4800600"/>
          </a:xfrm>
          <a:prstGeom prst="rect">
            <a:avLst/>
          </a:prstGeom>
          <a:noFill/>
          <a:ln>
            <a:noFill/>
          </a:ln>
        </p:spPr>
      </p:pic>
      <p:sp>
        <p:nvSpPr>
          <p:cNvPr id="5" name="Rectangle 4"/>
          <p:cNvSpPr/>
          <p:nvPr/>
        </p:nvSpPr>
        <p:spPr>
          <a:xfrm>
            <a:off x="1828800" y="2514600"/>
            <a:ext cx="3352800" cy="2819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00600" y="3276600"/>
            <a:ext cx="2667000" cy="1905000"/>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05400" y="3429000"/>
            <a:ext cx="1676400" cy="1752600"/>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6800" y="2971800"/>
            <a:ext cx="838200" cy="2209800"/>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0600" y="2209800"/>
            <a:ext cx="2362200" cy="3200400"/>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83480" y="2590800"/>
            <a:ext cx="762000" cy="353943"/>
          </a:xfrm>
          <a:prstGeom prst="rect">
            <a:avLst/>
          </a:prstGeom>
          <a:solidFill>
            <a:schemeClr val="bg1"/>
          </a:solidFill>
        </p:spPr>
        <p:txBody>
          <a:bodyPr wrap="square" rtlCol="0">
            <a:spAutoFit/>
          </a:bodyPr>
          <a:lstStyle/>
          <a:p>
            <a:r>
              <a:rPr lang="en-US" sz="1700" b="1" dirty="0" smtClean="0">
                <a:solidFill>
                  <a:srgbClr val="00B050"/>
                </a:solidFill>
              </a:rPr>
              <a:t>Eagle</a:t>
            </a:r>
            <a:endParaRPr lang="en-US" sz="1700" b="1" dirty="0">
              <a:solidFill>
                <a:srgbClr val="00B050"/>
              </a:solidFill>
            </a:endParaRPr>
          </a:p>
        </p:txBody>
      </p:sp>
      <p:sp>
        <p:nvSpPr>
          <p:cNvPr id="12" name="TextBox 11"/>
          <p:cNvSpPr txBox="1"/>
          <p:nvPr/>
        </p:nvSpPr>
        <p:spPr>
          <a:xfrm>
            <a:off x="6659880" y="1828800"/>
            <a:ext cx="533400" cy="353943"/>
          </a:xfrm>
          <a:prstGeom prst="rect">
            <a:avLst/>
          </a:prstGeom>
          <a:solidFill>
            <a:schemeClr val="bg1"/>
          </a:solidFill>
        </p:spPr>
        <p:txBody>
          <a:bodyPr wrap="square" rtlCol="0">
            <a:spAutoFit/>
          </a:bodyPr>
          <a:lstStyle/>
          <a:p>
            <a:r>
              <a:rPr lang="en-US" sz="1700" b="1" dirty="0" smtClean="0">
                <a:solidFill>
                  <a:srgbClr val="00B050"/>
                </a:solidFill>
              </a:rPr>
              <a:t>Elk</a:t>
            </a:r>
            <a:endParaRPr lang="en-US" sz="1700" b="1" dirty="0">
              <a:solidFill>
                <a:srgbClr val="00B050"/>
              </a:solidFill>
            </a:endParaRPr>
          </a:p>
        </p:txBody>
      </p:sp>
      <p:sp>
        <p:nvSpPr>
          <p:cNvPr id="13" name="TextBox 12"/>
          <p:cNvSpPr txBox="1"/>
          <p:nvPr/>
        </p:nvSpPr>
        <p:spPr>
          <a:xfrm>
            <a:off x="1798320" y="2133600"/>
            <a:ext cx="1371600" cy="353943"/>
          </a:xfrm>
          <a:prstGeom prst="rect">
            <a:avLst/>
          </a:prstGeom>
          <a:solidFill>
            <a:schemeClr val="bg1"/>
          </a:solidFill>
        </p:spPr>
        <p:txBody>
          <a:bodyPr wrap="square" rtlCol="0">
            <a:spAutoFit/>
          </a:bodyPr>
          <a:lstStyle/>
          <a:p>
            <a:r>
              <a:rPr lang="en-US" sz="1700" b="1" dirty="0" smtClean="0">
                <a:solidFill>
                  <a:srgbClr val="C00000"/>
                </a:solidFill>
              </a:rPr>
              <a:t>Semi Truck</a:t>
            </a:r>
            <a:endParaRPr lang="en-US" sz="1700" b="1" dirty="0">
              <a:solidFill>
                <a:srgbClr val="C00000"/>
              </a:solidFill>
            </a:endParaRPr>
          </a:p>
        </p:txBody>
      </p:sp>
      <p:sp>
        <p:nvSpPr>
          <p:cNvPr id="14" name="Rectangle 13"/>
          <p:cNvSpPr/>
          <p:nvPr/>
        </p:nvSpPr>
        <p:spPr>
          <a:xfrm>
            <a:off x="1371600" y="3352800"/>
            <a:ext cx="3429000" cy="1828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371600" y="2971800"/>
            <a:ext cx="1600200" cy="353943"/>
          </a:xfrm>
          <a:prstGeom prst="rect">
            <a:avLst/>
          </a:prstGeom>
          <a:solidFill>
            <a:schemeClr val="bg1"/>
          </a:solidFill>
        </p:spPr>
        <p:txBody>
          <a:bodyPr wrap="square" rtlCol="0">
            <a:spAutoFit/>
          </a:bodyPr>
          <a:lstStyle/>
          <a:p>
            <a:r>
              <a:rPr lang="en-US" sz="1700" b="1" dirty="0" smtClean="0">
                <a:solidFill>
                  <a:srgbClr val="C00000"/>
                </a:solidFill>
              </a:rPr>
              <a:t>Snowmobile</a:t>
            </a:r>
            <a:endParaRPr lang="en-US" sz="1700" b="1" dirty="0">
              <a:solidFill>
                <a:srgbClr val="C00000"/>
              </a:solidFill>
            </a:endParaRPr>
          </a:p>
        </p:txBody>
      </p:sp>
      <p:sp>
        <p:nvSpPr>
          <p:cNvPr id="16" name="TextBox 15"/>
          <p:cNvSpPr txBox="1"/>
          <p:nvPr/>
        </p:nvSpPr>
        <p:spPr>
          <a:xfrm>
            <a:off x="6629400" y="2895600"/>
            <a:ext cx="883920" cy="353943"/>
          </a:xfrm>
          <a:prstGeom prst="rect">
            <a:avLst/>
          </a:prstGeom>
          <a:solidFill>
            <a:schemeClr val="bg1"/>
          </a:solidFill>
        </p:spPr>
        <p:txBody>
          <a:bodyPr wrap="square" rtlCol="0">
            <a:spAutoFit/>
          </a:bodyPr>
          <a:lstStyle/>
          <a:p>
            <a:r>
              <a:rPr lang="en-US" sz="1700" b="1" dirty="0" smtClean="0">
                <a:solidFill>
                  <a:srgbClr val="00B050"/>
                </a:solidFill>
              </a:rPr>
              <a:t>Camel</a:t>
            </a:r>
            <a:endParaRPr lang="en-US" sz="1700" b="1" dirty="0">
              <a:solidFill>
                <a:srgbClr val="00B050"/>
              </a:solidFill>
            </a:endParaRPr>
          </a:p>
        </p:txBody>
      </p:sp>
      <p:sp>
        <p:nvSpPr>
          <p:cNvPr id="8" name="TextBox 7"/>
          <p:cNvSpPr txBox="1"/>
          <p:nvPr/>
        </p:nvSpPr>
        <p:spPr>
          <a:xfrm>
            <a:off x="6202680" y="3075057"/>
            <a:ext cx="655320" cy="353943"/>
          </a:xfrm>
          <a:prstGeom prst="rect">
            <a:avLst/>
          </a:prstGeom>
          <a:solidFill>
            <a:schemeClr val="bg1"/>
          </a:solidFill>
        </p:spPr>
        <p:txBody>
          <a:bodyPr wrap="square" rtlCol="0">
            <a:spAutoFit/>
          </a:bodyPr>
          <a:lstStyle/>
          <a:p>
            <a:r>
              <a:rPr lang="en-US" sz="1700" b="1" dirty="0" smtClean="0">
                <a:solidFill>
                  <a:srgbClr val="00B050"/>
                </a:solidFill>
              </a:rPr>
              <a:t>Dog</a:t>
            </a:r>
            <a:endParaRPr lang="en-US" sz="1700" b="1" dirty="0">
              <a:solidFill>
                <a:srgbClr val="00B05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Result 3: We can find and describe objects from </a:t>
            </a:r>
            <a:r>
              <a:rPr lang="en-US" sz="3200" i="1" dirty="0" smtClean="0"/>
              <a:t>novel categories</a:t>
            </a:r>
            <a:endParaRPr lang="en-US" sz="3200" i="1" dirty="0"/>
          </a:p>
        </p:txBody>
      </p:sp>
      <p:graphicFrame>
        <p:nvGraphicFramePr>
          <p:cNvPr id="133121" name="Object 1"/>
          <p:cNvGraphicFramePr>
            <a:graphicFrameLocks noChangeAspect="1"/>
          </p:cNvGraphicFramePr>
          <p:nvPr/>
        </p:nvGraphicFramePr>
        <p:xfrm>
          <a:off x="465137" y="2408237"/>
          <a:ext cx="3894138" cy="3292475"/>
        </p:xfrm>
        <a:graphic>
          <a:graphicData uri="http://schemas.openxmlformats.org/presentationml/2006/ole">
            <p:oleObj spid="_x0000_s133121" name="Acrobat Document" r:id="rId3" imgW="4087800" imgH="3456000" progId="AcroExch.Document.7">
              <p:embed/>
            </p:oleObj>
          </a:graphicData>
        </a:graphic>
      </p:graphicFrame>
      <p:graphicFrame>
        <p:nvGraphicFramePr>
          <p:cNvPr id="133122" name="Object 2"/>
          <p:cNvGraphicFramePr>
            <a:graphicFrameLocks noChangeAspect="1"/>
          </p:cNvGraphicFramePr>
          <p:nvPr/>
        </p:nvGraphicFramePr>
        <p:xfrm>
          <a:off x="4800600" y="2438400"/>
          <a:ext cx="3894137" cy="3290887"/>
        </p:xfrm>
        <a:graphic>
          <a:graphicData uri="http://schemas.openxmlformats.org/presentationml/2006/ole">
            <p:oleObj spid="_x0000_s133122" name="Acrobat Document" r:id="rId4" imgW="4087800" imgH="3456000" progId="AcroExch.Document.7">
              <p:embed/>
            </p:oleObj>
          </a:graphicData>
        </a:graphic>
      </p:graphicFrame>
      <p:sp>
        <p:nvSpPr>
          <p:cNvPr id="7" name="TextBox 6"/>
          <p:cNvSpPr txBox="1"/>
          <p:nvPr/>
        </p:nvSpPr>
        <p:spPr>
          <a:xfrm>
            <a:off x="381000" y="1143000"/>
            <a:ext cx="8382000" cy="523220"/>
          </a:xfrm>
          <a:prstGeom prst="rect">
            <a:avLst/>
          </a:prstGeom>
          <a:noFill/>
        </p:spPr>
        <p:txBody>
          <a:bodyPr wrap="square" rtlCol="0">
            <a:spAutoFit/>
          </a:bodyPr>
          <a:lstStyle/>
          <a:p>
            <a:pPr algn="ctr"/>
            <a:r>
              <a:rPr lang="en-US" sz="2800" dirty="0" smtClean="0"/>
              <a:t>ROC for Localization of Unfamiliar Objects</a:t>
            </a:r>
            <a:endParaRPr lang="en-US"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Result 3: We can find and describe objects from </a:t>
            </a:r>
            <a:r>
              <a:rPr lang="en-US" sz="3200" i="1" dirty="0" smtClean="0"/>
              <a:t>novel categories</a:t>
            </a:r>
            <a:endParaRPr lang="en-US" sz="3200" i="1" dirty="0"/>
          </a:p>
        </p:txBody>
      </p:sp>
      <p:sp>
        <p:nvSpPr>
          <p:cNvPr id="11" name="TextBox 10"/>
          <p:cNvSpPr txBox="1"/>
          <p:nvPr/>
        </p:nvSpPr>
        <p:spPr>
          <a:xfrm>
            <a:off x="381000" y="1143000"/>
            <a:ext cx="8382000" cy="523220"/>
          </a:xfrm>
          <a:prstGeom prst="rect">
            <a:avLst/>
          </a:prstGeom>
          <a:noFill/>
        </p:spPr>
        <p:txBody>
          <a:bodyPr wrap="square" rtlCol="0">
            <a:spAutoFit/>
          </a:bodyPr>
          <a:lstStyle/>
          <a:p>
            <a:pPr algn="ctr"/>
            <a:r>
              <a:rPr lang="en-US" sz="2800" dirty="0" smtClean="0"/>
              <a:t>AUC for Attribute Prediction for Unfamiliar Objects</a:t>
            </a:r>
            <a:endParaRPr lang="en-US" sz="2800" dirty="0"/>
          </a:p>
        </p:txBody>
      </p:sp>
      <p:grpSp>
        <p:nvGrpSpPr>
          <p:cNvPr id="25" name="Group 24"/>
          <p:cNvGrpSpPr/>
          <p:nvPr/>
        </p:nvGrpSpPr>
        <p:grpSpPr>
          <a:xfrm>
            <a:off x="228600" y="3500735"/>
            <a:ext cx="8686800" cy="3128665"/>
            <a:chOff x="228600" y="2129135"/>
            <a:chExt cx="8686800" cy="3128665"/>
          </a:xfrm>
        </p:grpSpPr>
        <p:graphicFrame>
          <p:nvGraphicFramePr>
            <p:cNvPr id="10" name="Chart 9"/>
            <p:cNvGraphicFramePr/>
            <p:nvPr/>
          </p:nvGraphicFramePr>
          <p:xfrm>
            <a:off x="228600" y="2514600"/>
            <a:ext cx="43434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nvGraphicFramePr>
          <p:xfrm>
            <a:off x="4648200" y="2514600"/>
            <a:ext cx="42672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995480" y="2129135"/>
              <a:ext cx="1281120" cy="461665"/>
            </a:xfrm>
            <a:prstGeom prst="rect">
              <a:avLst/>
            </a:prstGeom>
            <a:noFill/>
          </p:spPr>
          <p:txBody>
            <a:bodyPr wrap="none" rtlCol="0">
              <a:spAutoFit/>
            </a:bodyPr>
            <a:lstStyle/>
            <a:p>
              <a:r>
                <a:rPr lang="en-US" sz="2400" dirty="0" smtClean="0"/>
                <a:t>Animals</a:t>
              </a:r>
              <a:endParaRPr lang="en-US" sz="2400" dirty="0"/>
            </a:p>
          </p:txBody>
        </p:sp>
        <p:sp>
          <p:nvSpPr>
            <p:cNvPr id="17" name="TextBox 16"/>
            <p:cNvSpPr txBox="1"/>
            <p:nvPr/>
          </p:nvSpPr>
          <p:spPr>
            <a:xfrm>
              <a:off x="6324600" y="2133600"/>
              <a:ext cx="1333057" cy="461665"/>
            </a:xfrm>
            <a:prstGeom prst="rect">
              <a:avLst/>
            </a:prstGeom>
            <a:noFill/>
          </p:spPr>
          <p:txBody>
            <a:bodyPr wrap="none" rtlCol="0">
              <a:spAutoFit/>
            </a:bodyPr>
            <a:lstStyle/>
            <a:p>
              <a:r>
                <a:rPr lang="en-US" sz="2400" dirty="0" smtClean="0"/>
                <a:t>Vehicles</a:t>
              </a:r>
              <a:endParaRPr lang="en-US" sz="2400" dirty="0"/>
            </a:p>
          </p:txBody>
        </p:sp>
      </p:grpSp>
      <p:grpSp>
        <p:nvGrpSpPr>
          <p:cNvPr id="26" name="Group 25"/>
          <p:cNvGrpSpPr/>
          <p:nvPr/>
        </p:nvGrpSpPr>
        <p:grpSpPr>
          <a:xfrm>
            <a:off x="685800" y="2057400"/>
            <a:ext cx="4374401" cy="990600"/>
            <a:chOff x="838200" y="5486400"/>
            <a:chExt cx="4374401" cy="990600"/>
          </a:xfrm>
        </p:grpSpPr>
        <p:sp>
          <p:nvSpPr>
            <p:cNvPr id="27" name="Rectangle 26"/>
            <p:cNvSpPr/>
            <p:nvPr/>
          </p:nvSpPr>
          <p:spPr bwMode="auto">
            <a:xfrm>
              <a:off x="838200" y="5486400"/>
              <a:ext cx="381000" cy="38100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B050"/>
                </a:solidFill>
                <a:effectLst/>
                <a:latin typeface="Arial" charset="0"/>
              </a:endParaRPr>
            </a:p>
          </p:txBody>
        </p:sp>
        <p:sp>
          <p:nvSpPr>
            <p:cNvPr id="28" name="TextBox 27"/>
            <p:cNvSpPr txBox="1"/>
            <p:nvPr/>
          </p:nvSpPr>
          <p:spPr>
            <a:xfrm>
              <a:off x="1219200" y="6096000"/>
              <a:ext cx="2826479" cy="369332"/>
            </a:xfrm>
            <a:prstGeom prst="rect">
              <a:avLst/>
            </a:prstGeom>
            <a:noFill/>
          </p:spPr>
          <p:txBody>
            <a:bodyPr wrap="none" rtlCol="0">
              <a:spAutoFit/>
            </a:bodyPr>
            <a:lstStyle/>
            <a:p>
              <a:r>
                <a:rPr lang="en-US" dirty="0" smtClean="0"/>
                <a:t>Our Method: Infer from All</a:t>
              </a:r>
              <a:endParaRPr lang="en-US" dirty="0"/>
            </a:p>
          </p:txBody>
        </p:sp>
        <p:sp>
          <p:nvSpPr>
            <p:cNvPr id="29" name="Rectangle 28"/>
            <p:cNvSpPr/>
            <p:nvPr/>
          </p:nvSpPr>
          <p:spPr bwMode="auto">
            <a:xfrm>
              <a:off x="838200" y="6096000"/>
              <a:ext cx="381000" cy="381000"/>
            </a:xfrm>
            <a:prstGeom prst="rect">
              <a:avLst/>
            </a:prstGeom>
            <a:solidFill>
              <a:srgbClr val="C43C3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B050"/>
                </a:solidFill>
                <a:effectLst/>
                <a:latin typeface="Arial" charset="0"/>
              </a:endParaRPr>
            </a:p>
          </p:txBody>
        </p:sp>
        <p:sp>
          <p:nvSpPr>
            <p:cNvPr id="30" name="TextBox 29"/>
            <p:cNvSpPr txBox="1"/>
            <p:nvPr/>
          </p:nvSpPr>
          <p:spPr>
            <a:xfrm>
              <a:off x="1219200" y="5486400"/>
              <a:ext cx="3993401" cy="369332"/>
            </a:xfrm>
            <a:prstGeom prst="rect">
              <a:avLst/>
            </a:prstGeom>
            <a:noFill/>
          </p:spPr>
          <p:txBody>
            <a:bodyPr wrap="none" rtlCol="0">
              <a:spAutoFit/>
            </a:bodyPr>
            <a:lstStyle/>
            <a:p>
              <a:r>
                <a:rPr lang="en-US" dirty="0" smtClean="0"/>
                <a:t>Baseline: Infer from Basic Categories</a:t>
              </a:r>
              <a:endParaRPr lang="en-US" dirty="0"/>
            </a:p>
          </p:txBody>
        </p:sp>
      </p:grpSp>
      <p:sp>
        <p:nvSpPr>
          <p:cNvPr id="31" name="Oval 30"/>
          <p:cNvSpPr/>
          <p:nvPr/>
        </p:nvSpPr>
        <p:spPr bwMode="auto">
          <a:xfrm>
            <a:off x="3581400" y="4495800"/>
            <a:ext cx="838200" cy="2057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32" name="Oval 31"/>
          <p:cNvSpPr/>
          <p:nvPr/>
        </p:nvSpPr>
        <p:spPr bwMode="auto">
          <a:xfrm>
            <a:off x="7924800" y="4572000"/>
            <a:ext cx="838200" cy="2057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Findings</a:t>
            </a:r>
            <a:endParaRPr lang="en-US" dirty="0"/>
          </a:p>
        </p:txBody>
      </p:sp>
      <p:sp>
        <p:nvSpPr>
          <p:cNvPr id="3" name="Content Placeholder 2"/>
          <p:cNvSpPr>
            <a:spLocks noGrp="1"/>
          </p:cNvSpPr>
          <p:nvPr>
            <p:ph idx="1"/>
          </p:nvPr>
        </p:nvSpPr>
        <p:spPr/>
        <p:txBody>
          <a:bodyPr/>
          <a:lstStyle/>
          <a:p>
            <a:endParaRPr lang="en-US" sz="2800" dirty="0" smtClean="0"/>
          </a:p>
          <a:p>
            <a:r>
              <a:rPr lang="en-US" sz="2800" dirty="0" smtClean="0"/>
              <a:t>Current detectors are good enough to recognize general parts and broad categories</a:t>
            </a:r>
          </a:p>
          <a:p>
            <a:endParaRPr lang="en-US" sz="2800" dirty="0" smtClean="0"/>
          </a:p>
          <a:p>
            <a:r>
              <a:rPr lang="en-US" sz="2800" dirty="0" smtClean="0"/>
              <a:t>Learning to recognize parts and broad categories improves both detection and description</a:t>
            </a:r>
          </a:p>
          <a:p>
            <a:endParaRPr lang="en-US" sz="2800" dirty="0" smtClean="0"/>
          </a:p>
          <a:p>
            <a:r>
              <a:rPr lang="en-US" sz="2800" dirty="0" smtClean="0"/>
              <a:t>By going beyond categories, we can partially recognize novel objects</a:t>
            </a: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steps</a:t>
            </a:r>
            <a:endParaRPr lang="en-US" dirty="0"/>
          </a:p>
        </p:txBody>
      </p:sp>
      <p:sp>
        <p:nvSpPr>
          <p:cNvPr id="3" name="Content Placeholder 2"/>
          <p:cNvSpPr>
            <a:spLocks noGrp="1"/>
          </p:cNvSpPr>
          <p:nvPr>
            <p:ph idx="1"/>
          </p:nvPr>
        </p:nvSpPr>
        <p:spPr/>
        <p:txBody>
          <a:bodyPr/>
          <a:lstStyle/>
          <a:p>
            <a:endParaRPr lang="en-US" dirty="0" smtClean="0"/>
          </a:p>
          <a:p>
            <a:pPr marL="514350" indent="-514350">
              <a:buNone/>
            </a:pPr>
            <a:r>
              <a:rPr lang="en-US" dirty="0" smtClean="0">
                <a:solidFill>
                  <a:schemeClr val="bg2">
                    <a:lumMod val="75000"/>
                  </a:schemeClr>
                </a:solidFill>
              </a:rPr>
              <a:t>1.  We </a:t>
            </a:r>
            <a:r>
              <a:rPr lang="en-US" dirty="0" smtClean="0">
                <a:solidFill>
                  <a:schemeClr val="bg2">
                    <a:lumMod val="75000"/>
                  </a:schemeClr>
                </a:solidFill>
              </a:rPr>
              <a:t>need richer, more interconnected object </a:t>
            </a:r>
            <a:r>
              <a:rPr lang="en-US" dirty="0" smtClean="0">
                <a:solidFill>
                  <a:schemeClr val="bg2">
                    <a:lumMod val="75000"/>
                  </a:schemeClr>
                </a:solidFill>
              </a:rPr>
              <a:t>representations.</a:t>
            </a:r>
            <a:endParaRPr lang="en-US" dirty="0" smtClean="0">
              <a:solidFill>
                <a:schemeClr val="bg2">
                  <a:lumMod val="75000"/>
                </a:schemeClr>
              </a:solidFill>
            </a:endParaRPr>
          </a:p>
          <a:p>
            <a:pPr marL="514350" indent="-514350">
              <a:buNone/>
            </a:pPr>
            <a:endParaRPr lang="en-US" dirty="0" smtClean="0"/>
          </a:p>
          <a:p>
            <a:pPr marL="514350" indent="-514350">
              <a:buNone/>
            </a:pPr>
            <a:r>
              <a:rPr lang="en-US" dirty="0" smtClean="0"/>
              <a:t>2.  We </a:t>
            </a:r>
            <a:r>
              <a:rPr lang="en-US" dirty="0" smtClean="0"/>
              <a:t>need </a:t>
            </a:r>
            <a:r>
              <a:rPr lang="en-US" b="1" dirty="0" smtClean="0"/>
              <a:t>mechanisms</a:t>
            </a:r>
            <a:r>
              <a:rPr lang="en-US" dirty="0" smtClean="0"/>
              <a:t> to localize objects that we cannot name.  </a:t>
            </a:r>
            <a:endParaRPr lang="en-US" dirty="0" smtClean="0"/>
          </a:p>
          <a:p>
            <a:pPr marL="514350" indent="-514350">
              <a:buFont typeface="+mj-lt"/>
              <a:buAutoNum type="arabicPeriod"/>
            </a:pPr>
            <a:endParaRPr lang="en-US" dirty="0" smtClean="0"/>
          </a:p>
          <a:p>
            <a:pPr marL="514350" indent="-514350">
              <a:buNone/>
            </a:pP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Current approach to localization: per-category sliding window</a:t>
            </a:r>
            <a:endParaRPr lang="en-US" sz="3200" dirty="0"/>
          </a:p>
        </p:txBody>
      </p:sp>
      <p:sp>
        <p:nvSpPr>
          <p:cNvPr id="3" name="Content Placeholder 2"/>
          <p:cNvSpPr>
            <a:spLocks noGrp="1"/>
          </p:cNvSpPr>
          <p:nvPr>
            <p:ph idx="1"/>
          </p:nvPr>
        </p:nvSpPr>
        <p:spPr/>
        <p:txBody>
          <a:bodyPr/>
          <a:lstStyle/>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2025650" y="1771650"/>
            <a:ext cx="6108700" cy="4076700"/>
          </a:xfrm>
          <a:prstGeom prst="rect">
            <a:avLst/>
          </a:prstGeom>
          <a:noFill/>
          <a:ln w="9525">
            <a:noFill/>
            <a:miter lim="800000"/>
            <a:headEnd/>
            <a:tailEnd/>
          </a:ln>
        </p:spPr>
      </p:pic>
      <p:sp>
        <p:nvSpPr>
          <p:cNvPr id="5" name="TextBox 4"/>
          <p:cNvSpPr txBox="1">
            <a:spLocks noChangeArrowheads="1"/>
          </p:cNvSpPr>
          <p:nvPr/>
        </p:nvSpPr>
        <p:spPr bwMode="auto">
          <a:xfrm>
            <a:off x="457200" y="1828800"/>
            <a:ext cx="1600200" cy="3447098"/>
          </a:xfrm>
          <a:prstGeom prst="rect">
            <a:avLst/>
          </a:prstGeom>
          <a:noFill/>
          <a:ln w="9525">
            <a:noFill/>
            <a:miter lim="800000"/>
            <a:headEnd/>
            <a:tailEnd/>
          </a:ln>
        </p:spPr>
        <p:txBody>
          <a:bodyPr>
            <a:spAutoFit/>
          </a:bodyPr>
          <a:lstStyle/>
          <a:p>
            <a:r>
              <a:rPr lang="en-US" sz="4000" dirty="0" smtClean="0">
                <a:solidFill>
                  <a:srgbClr val="C00000"/>
                </a:solidFill>
              </a:rPr>
              <a:t>Dog</a:t>
            </a:r>
            <a:endParaRPr lang="en-US" sz="4000" dirty="0">
              <a:solidFill>
                <a:srgbClr val="C00000"/>
              </a:solidFill>
            </a:endParaRPr>
          </a:p>
          <a:p>
            <a:r>
              <a:rPr lang="en-US" sz="4000" dirty="0">
                <a:solidFill>
                  <a:srgbClr val="C00000"/>
                </a:solidFill>
              </a:rPr>
              <a:t>Cat</a:t>
            </a:r>
          </a:p>
          <a:p>
            <a:r>
              <a:rPr lang="en-US" sz="4000" dirty="0">
                <a:solidFill>
                  <a:srgbClr val="C00000"/>
                </a:solidFill>
              </a:rPr>
              <a:t>Car</a:t>
            </a:r>
          </a:p>
          <a:p>
            <a:r>
              <a:rPr lang="en-US" sz="4000" dirty="0">
                <a:solidFill>
                  <a:srgbClr val="C00000"/>
                </a:solidFill>
              </a:rPr>
              <a:t>Train</a:t>
            </a:r>
          </a:p>
          <a:p>
            <a:r>
              <a:rPr lang="en-US" sz="4000" dirty="0">
                <a:solidFill>
                  <a:srgbClr val="C00000"/>
                </a:solidFill>
              </a:rPr>
              <a:t>…</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Localization without Identification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r>
              <a:rPr lang="en-US" sz="2400" dirty="0" smtClean="0"/>
              <a:t>Find objects without searching for each category individually</a:t>
            </a:r>
          </a:p>
          <a:p>
            <a:r>
              <a:rPr lang="en-US" sz="2400" dirty="0" smtClean="0"/>
              <a:t>Be able to say “What is that?”</a:t>
            </a:r>
          </a:p>
          <a:p>
            <a:endParaRPr lang="en-US" dirty="0"/>
          </a:p>
        </p:txBody>
      </p:sp>
      <p:pic>
        <p:nvPicPr>
          <p:cNvPr id="5" name="Picture 3" descr="C:\Users\iendres2\Desktop\28075.jpg"/>
          <p:cNvPicPr>
            <a:picLocks noChangeAspect="1" noChangeArrowheads="1"/>
          </p:cNvPicPr>
          <p:nvPr/>
        </p:nvPicPr>
        <p:blipFill>
          <a:blip r:embed="rId3" cstate="print"/>
          <a:srcRect/>
          <a:stretch>
            <a:fillRect/>
          </a:stretch>
        </p:blipFill>
        <p:spPr bwMode="auto">
          <a:xfrm flipH="1">
            <a:off x="609600" y="1295400"/>
            <a:ext cx="3767138" cy="2514600"/>
          </a:xfrm>
          <a:prstGeom prst="rect">
            <a:avLst/>
          </a:prstGeom>
          <a:noFill/>
          <a:ln w="9525">
            <a:noFill/>
            <a:miter lim="800000"/>
            <a:headEnd/>
            <a:tailEnd/>
          </a:ln>
        </p:spPr>
      </p:pic>
      <p:pic>
        <p:nvPicPr>
          <p:cNvPr id="141322" name="Picture 10" descr="http://www.atpm.com/7.06/southern-california/images/okapi.jpg"/>
          <p:cNvPicPr>
            <a:picLocks noChangeAspect="1" noChangeArrowheads="1"/>
          </p:cNvPicPr>
          <p:nvPr/>
        </p:nvPicPr>
        <p:blipFill>
          <a:blip r:embed="rId4" cstate="print"/>
          <a:srcRect/>
          <a:stretch>
            <a:fillRect/>
          </a:stretch>
        </p:blipFill>
        <p:spPr bwMode="auto">
          <a:xfrm>
            <a:off x="4800600" y="1295400"/>
            <a:ext cx="3352800" cy="2514600"/>
          </a:xfrm>
          <a:prstGeom prst="rect">
            <a:avLst/>
          </a:prstGeom>
          <a:noFill/>
        </p:spPr>
      </p:pic>
      <p:sp>
        <p:nvSpPr>
          <p:cNvPr id="11" name="TextBox 10"/>
          <p:cNvSpPr txBox="1"/>
          <p:nvPr/>
        </p:nvSpPr>
        <p:spPr>
          <a:xfrm>
            <a:off x="5105400" y="5380672"/>
            <a:ext cx="4038600" cy="1477328"/>
          </a:xfrm>
          <a:prstGeom prst="rect">
            <a:avLst/>
          </a:prstGeom>
          <a:noFill/>
        </p:spPr>
        <p:txBody>
          <a:bodyPr wrap="square" rtlCol="0">
            <a:spAutoFit/>
          </a:bodyPr>
          <a:lstStyle/>
          <a:p>
            <a:r>
              <a:rPr lang="en-US" b="1" dirty="0" smtClean="0"/>
              <a:t>Endres Hoiem ECCV 2010</a:t>
            </a:r>
            <a:endParaRPr lang="en-US" dirty="0" smtClean="0"/>
          </a:p>
          <a:p>
            <a:r>
              <a:rPr lang="en-US" dirty="0" smtClean="0"/>
              <a:t>See also:</a:t>
            </a:r>
          </a:p>
          <a:p>
            <a:pPr>
              <a:buFont typeface="Arial" pitchFamily="34" charset="0"/>
              <a:buChar char="•"/>
            </a:pPr>
            <a:r>
              <a:rPr lang="en-US" dirty="0" smtClean="0"/>
              <a:t> </a:t>
            </a:r>
            <a:r>
              <a:rPr lang="en-US" dirty="0" err="1" smtClean="0"/>
              <a:t>Alexe</a:t>
            </a:r>
            <a:r>
              <a:rPr lang="en-US" dirty="0" smtClean="0"/>
              <a:t> </a:t>
            </a:r>
            <a:r>
              <a:rPr lang="en-US" dirty="0" err="1" smtClean="0"/>
              <a:t>Deselaers</a:t>
            </a:r>
            <a:r>
              <a:rPr lang="en-US" dirty="0" smtClean="0"/>
              <a:t> Ferrari CVPR 2010</a:t>
            </a:r>
          </a:p>
          <a:p>
            <a:pPr>
              <a:buFont typeface="Arial" pitchFamily="34" charset="0"/>
              <a:buChar char="•"/>
            </a:pPr>
            <a:r>
              <a:rPr lang="en-US" dirty="0" smtClean="0"/>
              <a:t> </a:t>
            </a:r>
            <a:r>
              <a:rPr lang="en-US" dirty="0" err="1" smtClean="0"/>
              <a:t>Carreira</a:t>
            </a:r>
            <a:r>
              <a:rPr lang="en-US" dirty="0" smtClean="0"/>
              <a:t> </a:t>
            </a:r>
            <a:r>
              <a:rPr lang="en-US" dirty="0" err="1" smtClean="0"/>
              <a:t>Sminchisescu</a:t>
            </a:r>
            <a:r>
              <a:rPr lang="en-US" dirty="0" smtClean="0"/>
              <a:t> CVPR 2010</a:t>
            </a:r>
          </a:p>
          <a:p>
            <a:pPr>
              <a:buFont typeface="Arial" pitchFamily="34" charset="0"/>
              <a:buChar char="•"/>
            </a:pPr>
            <a:r>
              <a:rPr lang="en-US" dirty="0" smtClean="0"/>
              <a:t> More at ECCV    </a:t>
            </a:r>
            <a:endParaRPr lang="en-US" dirty="0"/>
          </a:p>
        </p:txBody>
      </p:sp>
      <p:sp>
        <p:nvSpPr>
          <p:cNvPr id="8" name="Freeform 7"/>
          <p:cNvSpPr/>
          <p:nvPr/>
        </p:nvSpPr>
        <p:spPr bwMode="auto">
          <a:xfrm>
            <a:off x="1856988" y="1834978"/>
            <a:ext cx="566154" cy="503401"/>
          </a:xfrm>
          <a:custGeom>
            <a:avLst/>
            <a:gdLst>
              <a:gd name="connsiteX0" fmla="*/ 33596 w 566154"/>
              <a:gd name="connsiteY0" fmla="*/ 129746 h 503401"/>
              <a:gd name="connsiteX1" fmla="*/ 27417 w 566154"/>
              <a:gd name="connsiteY1" fmla="*/ 148281 h 503401"/>
              <a:gd name="connsiteX2" fmla="*/ 15061 w 566154"/>
              <a:gd name="connsiteY2" fmla="*/ 166817 h 503401"/>
              <a:gd name="connsiteX3" fmla="*/ 8882 w 566154"/>
              <a:gd name="connsiteY3" fmla="*/ 191530 h 503401"/>
              <a:gd name="connsiteX4" fmla="*/ 27417 w 566154"/>
              <a:gd name="connsiteY4" fmla="*/ 284206 h 503401"/>
              <a:gd name="connsiteX5" fmla="*/ 33596 w 566154"/>
              <a:gd name="connsiteY5" fmla="*/ 302741 h 503401"/>
              <a:gd name="connsiteX6" fmla="*/ 52131 w 566154"/>
              <a:gd name="connsiteY6" fmla="*/ 315098 h 503401"/>
              <a:gd name="connsiteX7" fmla="*/ 58309 w 566154"/>
              <a:gd name="connsiteY7" fmla="*/ 438665 h 503401"/>
              <a:gd name="connsiteX8" fmla="*/ 64488 w 566154"/>
              <a:gd name="connsiteY8" fmla="*/ 469557 h 503401"/>
              <a:gd name="connsiteX9" fmla="*/ 101558 w 566154"/>
              <a:gd name="connsiteY9" fmla="*/ 488092 h 503401"/>
              <a:gd name="connsiteX10" fmla="*/ 163342 w 566154"/>
              <a:gd name="connsiteY10" fmla="*/ 451022 h 503401"/>
              <a:gd name="connsiteX11" fmla="*/ 150985 w 566154"/>
              <a:gd name="connsiteY11" fmla="*/ 432487 h 503401"/>
              <a:gd name="connsiteX12" fmla="*/ 138628 w 566154"/>
              <a:gd name="connsiteY12" fmla="*/ 395417 h 503401"/>
              <a:gd name="connsiteX13" fmla="*/ 132450 w 566154"/>
              <a:gd name="connsiteY13" fmla="*/ 376881 h 503401"/>
              <a:gd name="connsiteX14" fmla="*/ 150985 w 566154"/>
              <a:gd name="connsiteY14" fmla="*/ 315098 h 503401"/>
              <a:gd name="connsiteX15" fmla="*/ 188055 w 566154"/>
              <a:gd name="connsiteY15" fmla="*/ 290384 h 503401"/>
              <a:gd name="connsiteX16" fmla="*/ 305444 w 566154"/>
              <a:gd name="connsiteY16" fmla="*/ 308919 h 503401"/>
              <a:gd name="connsiteX17" fmla="*/ 293088 w 566154"/>
              <a:gd name="connsiteY17" fmla="*/ 376881 h 503401"/>
              <a:gd name="connsiteX18" fmla="*/ 280731 w 566154"/>
              <a:gd name="connsiteY18" fmla="*/ 395417 h 503401"/>
              <a:gd name="connsiteX19" fmla="*/ 286909 w 566154"/>
              <a:gd name="connsiteY19" fmla="*/ 451022 h 503401"/>
              <a:gd name="connsiteX20" fmla="*/ 323980 w 566154"/>
              <a:gd name="connsiteY20" fmla="*/ 463379 h 503401"/>
              <a:gd name="connsiteX21" fmla="*/ 342515 w 566154"/>
              <a:gd name="connsiteY21" fmla="*/ 457200 h 503401"/>
              <a:gd name="connsiteX22" fmla="*/ 348693 w 566154"/>
              <a:gd name="connsiteY22" fmla="*/ 438665 h 503401"/>
              <a:gd name="connsiteX23" fmla="*/ 354871 w 566154"/>
              <a:gd name="connsiteY23" fmla="*/ 345990 h 503401"/>
              <a:gd name="connsiteX24" fmla="*/ 367228 w 566154"/>
              <a:gd name="connsiteY24" fmla="*/ 327454 h 503401"/>
              <a:gd name="connsiteX25" fmla="*/ 404298 w 566154"/>
              <a:gd name="connsiteY25" fmla="*/ 308919 h 503401"/>
              <a:gd name="connsiteX26" fmla="*/ 429012 w 566154"/>
              <a:gd name="connsiteY26" fmla="*/ 253314 h 503401"/>
              <a:gd name="connsiteX27" fmla="*/ 435190 w 566154"/>
              <a:gd name="connsiteY27" fmla="*/ 234779 h 503401"/>
              <a:gd name="connsiteX28" fmla="*/ 441369 w 566154"/>
              <a:gd name="connsiteY28" fmla="*/ 216244 h 503401"/>
              <a:gd name="connsiteX29" fmla="*/ 453726 w 566154"/>
              <a:gd name="connsiteY29" fmla="*/ 160638 h 503401"/>
              <a:gd name="connsiteX30" fmla="*/ 490796 w 566154"/>
              <a:gd name="connsiteY30" fmla="*/ 142103 h 503401"/>
              <a:gd name="connsiteX31" fmla="*/ 509331 w 566154"/>
              <a:gd name="connsiteY31" fmla="*/ 148281 h 503401"/>
              <a:gd name="connsiteX32" fmla="*/ 515509 w 566154"/>
              <a:gd name="connsiteY32" fmla="*/ 166817 h 503401"/>
              <a:gd name="connsiteX33" fmla="*/ 546401 w 566154"/>
              <a:gd name="connsiteY33" fmla="*/ 160638 h 503401"/>
              <a:gd name="connsiteX34" fmla="*/ 564936 w 566154"/>
              <a:gd name="connsiteY34" fmla="*/ 123568 h 503401"/>
              <a:gd name="connsiteX35" fmla="*/ 540223 w 566154"/>
              <a:gd name="connsiteY35" fmla="*/ 67963 h 503401"/>
              <a:gd name="connsiteX36" fmla="*/ 534044 w 566154"/>
              <a:gd name="connsiteY36" fmla="*/ 43249 h 503401"/>
              <a:gd name="connsiteX37" fmla="*/ 496974 w 566154"/>
              <a:gd name="connsiteY37" fmla="*/ 30892 h 503401"/>
              <a:gd name="connsiteX38" fmla="*/ 490796 w 566154"/>
              <a:gd name="connsiteY38" fmla="*/ 12357 h 503401"/>
              <a:gd name="connsiteX39" fmla="*/ 453726 w 566154"/>
              <a:gd name="connsiteY39" fmla="*/ 0 h 503401"/>
              <a:gd name="connsiteX40" fmla="*/ 416655 w 566154"/>
              <a:gd name="connsiteY40" fmla="*/ 12357 h 503401"/>
              <a:gd name="connsiteX41" fmla="*/ 391942 w 566154"/>
              <a:gd name="connsiteY41" fmla="*/ 49427 h 503401"/>
              <a:gd name="connsiteX42" fmla="*/ 379585 w 566154"/>
              <a:gd name="connsiteY42" fmla="*/ 67963 h 503401"/>
              <a:gd name="connsiteX43" fmla="*/ 323980 w 566154"/>
              <a:gd name="connsiteY43" fmla="*/ 86498 h 503401"/>
              <a:gd name="connsiteX44" fmla="*/ 305444 w 566154"/>
              <a:gd name="connsiteY44" fmla="*/ 92676 h 503401"/>
              <a:gd name="connsiteX45" fmla="*/ 286909 w 566154"/>
              <a:gd name="connsiteY45" fmla="*/ 105033 h 503401"/>
              <a:gd name="connsiteX46" fmla="*/ 64488 w 566154"/>
              <a:gd name="connsiteY46" fmla="*/ 105033 h 503401"/>
              <a:gd name="connsiteX47" fmla="*/ 52131 w 566154"/>
              <a:gd name="connsiteY47" fmla="*/ 123568 h 503401"/>
              <a:gd name="connsiteX48" fmla="*/ 33596 w 566154"/>
              <a:gd name="connsiteY48" fmla="*/ 129746 h 50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66154" h="503401">
                <a:moveTo>
                  <a:pt x="33596" y="129746"/>
                </a:moveTo>
                <a:cubicBezTo>
                  <a:pt x="29477" y="133865"/>
                  <a:pt x="30329" y="142456"/>
                  <a:pt x="27417" y="148281"/>
                </a:cubicBezTo>
                <a:cubicBezTo>
                  <a:pt x="24096" y="154923"/>
                  <a:pt x="17986" y="159992"/>
                  <a:pt x="15061" y="166817"/>
                </a:cubicBezTo>
                <a:cubicBezTo>
                  <a:pt x="11716" y="174622"/>
                  <a:pt x="10942" y="183292"/>
                  <a:pt x="8882" y="191530"/>
                </a:cubicBezTo>
                <a:cubicBezTo>
                  <a:pt x="20038" y="325388"/>
                  <a:pt x="0" y="229372"/>
                  <a:pt x="27417" y="284206"/>
                </a:cubicBezTo>
                <a:cubicBezTo>
                  <a:pt x="30330" y="290031"/>
                  <a:pt x="29528" y="297656"/>
                  <a:pt x="33596" y="302741"/>
                </a:cubicBezTo>
                <a:cubicBezTo>
                  <a:pt x="38235" y="308539"/>
                  <a:pt x="45953" y="310979"/>
                  <a:pt x="52131" y="315098"/>
                </a:cubicBezTo>
                <a:cubicBezTo>
                  <a:pt x="73629" y="379590"/>
                  <a:pt x="65416" y="339176"/>
                  <a:pt x="58309" y="438665"/>
                </a:cubicBezTo>
                <a:cubicBezTo>
                  <a:pt x="60369" y="448962"/>
                  <a:pt x="59278" y="460439"/>
                  <a:pt x="64488" y="469557"/>
                </a:cubicBezTo>
                <a:cubicBezTo>
                  <a:pt x="70125" y="479421"/>
                  <a:pt x="92043" y="484921"/>
                  <a:pt x="101558" y="488092"/>
                </a:cubicBezTo>
                <a:cubicBezTo>
                  <a:pt x="160476" y="482736"/>
                  <a:pt x="182984" y="503401"/>
                  <a:pt x="163342" y="451022"/>
                </a:cubicBezTo>
                <a:cubicBezTo>
                  <a:pt x="160735" y="444069"/>
                  <a:pt x="155104" y="438665"/>
                  <a:pt x="150985" y="432487"/>
                </a:cubicBezTo>
                <a:lnTo>
                  <a:pt x="138628" y="395417"/>
                </a:lnTo>
                <a:lnTo>
                  <a:pt x="132450" y="376881"/>
                </a:lnTo>
                <a:cubicBezTo>
                  <a:pt x="135589" y="354905"/>
                  <a:pt x="132635" y="331154"/>
                  <a:pt x="150985" y="315098"/>
                </a:cubicBezTo>
                <a:cubicBezTo>
                  <a:pt x="162161" y="305319"/>
                  <a:pt x="188055" y="290384"/>
                  <a:pt x="188055" y="290384"/>
                </a:cubicBezTo>
                <a:cubicBezTo>
                  <a:pt x="284948" y="304226"/>
                  <a:pt x="245993" y="297029"/>
                  <a:pt x="305444" y="308919"/>
                </a:cubicBezTo>
                <a:cubicBezTo>
                  <a:pt x="303315" y="325955"/>
                  <a:pt x="302612" y="357833"/>
                  <a:pt x="293088" y="376881"/>
                </a:cubicBezTo>
                <a:cubicBezTo>
                  <a:pt x="289767" y="383523"/>
                  <a:pt x="284850" y="389238"/>
                  <a:pt x="280731" y="395417"/>
                </a:cubicBezTo>
                <a:cubicBezTo>
                  <a:pt x="282790" y="413952"/>
                  <a:pt x="276897" y="435289"/>
                  <a:pt x="286909" y="451022"/>
                </a:cubicBezTo>
                <a:cubicBezTo>
                  <a:pt x="293902" y="462011"/>
                  <a:pt x="323980" y="463379"/>
                  <a:pt x="323980" y="463379"/>
                </a:cubicBezTo>
                <a:cubicBezTo>
                  <a:pt x="330158" y="461319"/>
                  <a:pt x="337910" y="461805"/>
                  <a:pt x="342515" y="457200"/>
                </a:cubicBezTo>
                <a:cubicBezTo>
                  <a:pt x="347120" y="452595"/>
                  <a:pt x="347974" y="445138"/>
                  <a:pt x="348693" y="438665"/>
                </a:cubicBezTo>
                <a:cubicBezTo>
                  <a:pt x="352112" y="407894"/>
                  <a:pt x="349781" y="376529"/>
                  <a:pt x="354871" y="345990"/>
                </a:cubicBezTo>
                <a:cubicBezTo>
                  <a:pt x="356092" y="338665"/>
                  <a:pt x="361977" y="332705"/>
                  <a:pt x="367228" y="327454"/>
                </a:cubicBezTo>
                <a:cubicBezTo>
                  <a:pt x="379203" y="315479"/>
                  <a:pt x="389225" y="313944"/>
                  <a:pt x="404298" y="308919"/>
                </a:cubicBezTo>
                <a:cubicBezTo>
                  <a:pt x="423880" y="279547"/>
                  <a:pt x="414308" y="297427"/>
                  <a:pt x="429012" y="253314"/>
                </a:cubicBezTo>
                <a:lnTo>
                  <a:pt x="435190" y="234779"/>
                </a:lnTo>
                <a:lnTo>
                  <a:pt x="441369" y="216244"/>
                </a:lnTo>
                <a:cubicBezTo>
                  <a:pt x="441433" y="215860"/>
                  <a:pt x="447320" y="168645"/>
                  <a:pt x="453726" y="160638"/>
                </a:cubicBezTo>
                <a:cubicBezTo>
                  <a:pt x="462437" y="149749"/>
                  <a:pt x="478585" y="146173"/>
                  <a:pt x="490796" y="142103"/>
                </a:cubicBezTo>
                <a:cubicBezTo>
                  <a:pt x="496974" y="144162"/>
                  <a:pt x="504726" y="143676"/>
                  <a:pt x="509331" y="148281"/>
                </a:cubicBezTo>
                <a:cubicBezTo>
                  <a:pt x="513936" y="152886"/>
                  <a:pt x="509330" y="164757"/>
                  <a:pt x="515509" y="166817"/>
                </a:cubicBezTo>
                <a:cubicBezTo>
                  <a:pt x="525471" y="170138"/>
                  <a:pt x="536104" y="162698"/>
                  <a:pt x="546401" y="160638"/>
                </a:cubicBezTo>
                <a:cubicBezTo>
                  <a:pt x="551260" y="153349"/>
                  <a:pt x="566154" y="134532"/>
                  <a:pt x="564936" y="123568"/>
                </a:cubicBezTo>
                <a:cubicBezTo>
                  <a:pt x="561995" y="97098"/>
                  <a:pt x="553099" y="87277"/>
                  <a:pt x="540223" y="67963"/>
                </a:cubicBezTo>
                <a:cubicBezTo>
                  <a:pt x="538163" y="59725"/>
                  <a:pt x="540491" y="48775"/>
                  <a:pt x="534044" y="43249"/>
                </a:cubicBezTo>
                <a:cubicBezTo>
                  <a:pt x="524155" y="34772"/>
                  <a:pt x="496974" y="30892"/>
                  <a:pt x="496974" y="30892"/>
                </a:cubicBezTo>
                <a:cubicBezTo>
                  <a:pt x="494915" y="24714"/>
                  <a:pt x="496095" y="16142"/>
                  <a:pt x="490796" y="12357"/>
                </a:cubicBezTo>
                <a:cubicBezTo>
                  <a:pt x="480197" y="4786"/>
                  <a:pt x="453726" y="0"/>
                  <a:pt x="453726" y="0"/>
                </a:cubicBezTo>
                <a:cubicBezTo>
                  <a:pt x="441369" y="4119"/>
                  <a:pt x="423880" y="1519"/>
                  <a:pt x="416655" y="12357"/>
                </a:cubicBezTo>
                <a:lnTo>
                  <a:pt x="391942" y="49427"/>
                </a:lnTo>
                <a:cubicBezTo>
                  <a:pt x="387823" y="55606"/>
                  <a:pt x="386630" y="65615"/>
                  <a:pt x="379585" y="67963"/>
                </a:cubicBezTo>
                <a:lnTo>
                  <a:pt x="323980" y="86498"/>
                </a:lnTo>
                <a:lnTo>
                  <a:pt x="305444" y="92676"/>
                </a:lnTo>
                <a:cubicBezTo>
                  <a:pt x="299266" y="96795"/>
                  <a:pt x="294332" y="104827"/>
                  <a:pt x="286909" y="105033"/>
                </a:cubicBezTo>
                <a:cubicBezTo>
                  <a:pt x="36525" y="111988"/>
                  <a:pt x="151357" y="76074"/>
                  <a:pt x="64488" y="105033"/>
                </a:cubicBezTo>
                <a:cubicBezTo>
                  <a:pt x="60369" y="111211"/>
                  <a:pt x="57929" y="118929"/>
                  <a:pt x="52131" y="123568"/>
                </a:cubicBezTo>
                <a:cubicBezTo>
                  <a:pt x="20319" y="149017"/>
                  <a:pt x="37715" y="125627"/>
                  <a:pt x="33596" y="129746"/>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 name="Freeform 8"/>
          <p:cNvSpPr/>
          <p:nvPr/>
        </p:nvSpPr>
        <p:spPr bwMode="auto">
          <a:xfrm>
            <a:off x="2786449" y="1940011"/>
            <a:ext cx="574589" cy="402627"/>
          </a:xfrm>
          <a:custGeom>
            <a:avLst/>
            <a:gdLst>
              <a:gd name="connsiteX0" fmla="*/ 24713 w 574589"/>
              <a:gd name="connsiteY0" fmla="*/ 61784 h 402627"/>
              <a:gd name="connsiteX1" fmla="*/ 0 w 574589"/>
              <a:gd name="connsiteY1" fmla="*/ 117389 h 402627"/>
              <a:gd name="connsiteX2" fmla="*/ 12356 w 574589"/>
              <a:gd name="connsiteY2" fmla="*/ 166816 h 402627"/>
              <a:gd name="connsiteX3" fmla="*/ 24713 w 574589"/>
              <a:gd name="connsiteY3" fmla="*/ 185351 h 402627"/>
              <a:gd name="connsiteX4" fmla="*/ 37070 w 574589"/>
              <a:gd name="connsiteY4" fmla="*/ 222421 h 402627"/>
              <a:gd name="connsiteX5" fmla="*/ 43248 w 574589"/>
              <a:gd name="connsiteY5" fmla="*/ 240957 h 402627"/>
              <a:gd name="connsiteX6" fmla="*/ 49427 w 574589"/>
              <a:gd name="connsiteY6" fmla="*/ 352167 h 402627"/>
              <a:gd name="connsiteX7" fmla="*/ 61783 w 574589"/>
              <a:gd name="connsiteY7" fmla="*/ 370703 h 402627"/>
              <a:gd name="connsiteX8" fmla="*/ 86497 w 574589"/>
              <a:gd name="connsiteY8" fmla="*/ 376881 h 402627"/>
              <a:gd name="connsiteX9" fmla="*/ 135924 w 574589"/>
              <a:gd name="connsiteY9" fmla="*/ 352167 h 402627"/>
              <a:gd name="connsiteX10" fmla="*/ 129746 w 574589"/>
              <a:gd name="connsiteY10" fmla="*/ 333632 h 402627"/>
              <a:gd name="connsiteX11" fmla="*/ 142102 w 574589"/>
              <a:gd name="connsiteY11" fmla="*/ 265670 h 402627"/>
              <a:gd name="connsiteX12" fmla="*/ 154459 w 574589"/>
              <a:gd name="connsiteY12" fmla="*/ 247135 h 402627"/>
              <a:gd name="connsiteX13" fmla="*/ 191529 w 574589"/>
              <a:gd name="connsiteY13" fmla="*/ 234778 h 402627"/>
              <a:gd name="connsiteX14" fmla="*/ 210065 w 574589"/>
              <a:gd name="connsiteY14" fmla="*/ 228600 h 402627"/>
              <a:gd name="connsiteX15" fmla="*/ 253313 w 574589"/>
              <a:gd name="connsiteY15" fmla="*/ 234778 h 402627"/>
              <a:gd name="connsiteX16" fmla="*/ 259492 w 574589"/>
              <a:gd name="connsiteY16" fmla="*/ 370703 h 402627"/>
              <a:gd name="connsiteX17" fmla="*/ 265670 w 574589"/>
              <a:gd name="connsiteY17" fmla="*/ 389238 h 402627"/>
              <a:gd name="connsiteX18" fmla="*/ 284205 w 574589"/>
              <a:gd name="connsiteY18" fmla="*/ 395416 h 402627"/>
              <a:gd name="connsiteX19" fmla="*/ 352167 w 574589"/>
              <a:gd name="connsiteY19" fmla="*/ 370703 h 402627"/>
              <a:gd name="connsiteX20" fmla="*/ 345989 w 574589"/>
              <a:gd name="connsiteY20" fmla="*/ 333632 h 402627"/>
              <a:gd name="connsiteX21" fmla="*/ 333632 w 574589"/>
              <a:gd name="connsiteY21" fmla="*/ 296562 h 402627"/>
              <a:gd name="connsiteX22" fmla="*/ 370702 w 574589"/>
              <a:gd name="connsiteY22" fmla="*/ 278027 h 402627"/>
              <a:gd name="connsiteX23" fmla="*/ 364524 w 574589"/>
              <a:gd name="connsiteY23" fmla="*/ 308919 h 402627"/>
              <a:gd name="connsiteX24" fmla="*/ 352167 w 574589"/>
              <a:gd name="connsiteY24" fmla="*/ 345989 h 402627"/>
              <a:gd name="connsiteX25" fmla="*/ 358346 w 574589"/>
              <a:gd name="connsiteY25" fmla="*/ 389238 h 402627"/>
              <a:gd name="connsiteX26" fmla="*/ 376881 w 574589"/>
              <a:gd name="connsiteY26" fmla="*/ 395416 h 402627"/>
              <a:gd name="connsiteX27" fmla="*/ 389237 w 574589"/>
              <a:gd name="connsiteY27" fmla="*/ 376881 h 402627"/>
              <a:gd name="connsiteX28" fmla="*/ 395416 w 574589"/>
              <a:gd name="connsiteY28" fmla="*/ 290384 h 402627"/>
              <a:gd name="connsiteX29" fmla="*/ 407773 w 574589"/>
              <a:gd name="connsiteY29" fmla="*/ 253313 h 402627"/>
              <a:gd name="connsiteX30" fmla="*/ 426308 w 574589"/>
              <a:gd name="connsiteY30" fmla="*/ 240957 h 402627"/>
              <a:gd name="connsiteX31" fmla="*/ 438665 w 574589"/>
              <a:gd name="connsiteY31" fmla="*/ 333632 h 402627"/>
              <a:gd name="connsiteX32" fmla="*/ 444843 w 574589"/>
              <a:gd name="connsiteY32" fmla="*/ 352167 h 402627"/>
              <a:gd name="connsiteX33" fmla="*/ 481913 w 574589"/>
              <a:gd name="connsiteY33" fmla="*/ 364524 h 402627"/>
              <a:gd name="connsiteX34" fmla="*/ 500448 w 574589"/>
              <a:gd name="connsiteY34" fmla="*/ 370703 h 402627"/>
              <a:gd name="connsiteX35" fmla="*/ 512805 w 574589"/>
              <a:gd name="connsiteY35" fmla="*/ 352167 h 402627"/>
              <a:gd name="connsiteX36" fmla="*/ 543697 w 574589"/>
              <a:gd name="connsiteY36" fmla="*/ 327454 h 402627"/>
              <a:gd name="connsiteX37" fmla="*/ 562232 w 574589"/>
              <a:gd name="connsiteY37" fmla="*/ 271848 h 402627"/>
              <a:gd name="connsiteX38" fmla="*/ 568410 w 574589"/>
              <a:gd name="connsiteY38" fmla="*/ 253313 h 402627"/>
              <a:gd name="connsiteX39" fmla="*/ 574589 w 574589"/>
              <a:gd name="connsiteY39" fmla="*/ 234778 h 402627"/>
              <a:gd name="connsiteX40" fmla="*/ 568410 w 574589"/>
              <a:gd name="connsiteY40" fmla="*/ 203886 h 402627"/>
              <a:gd name="connsiteX41" fmla="*/ 549875 w 574589"/>
              <a:gd name="connsiteY41" fmla="*/ 148281 h 402627"/>
              <a:gd name="connsiteX42" fmla="*/ 543697 w 574589"/>
              <a:gd name="connsiteY42" fmla="*/ 129746 h 402627"/>
              <a:gd name="connsiteX43" fmla="*/ 525162 w 574589"/>
              <a:gd name="connsiteY43" fmla="*/ 117389 h 402627"/>
              <a:gd name="connsiteX44" fmla="*/ 512805 w 574589"/>
              <a:gd name="connsiteY44" fmla="*/ 98854 h 402627"/>
              <a:gd name="connsiteX45" fmla="*/ 494270 w 574589"/>
              <a:gd name="connsiteY45" fmla="*/ 86497 h 402627"/>
              <a:gd name="connsiteX46" fmla="*/ 475735 w 574589"/>
              <a:gd name="connsiteY46" fmla="*/ 49427 h 402627"/>
              <a:gd name="connsiteX47" fmla="*/ 457200 w 574589"/>
              <a:gd name="connsiteY47" fmla="*/ 43248 h 402627"/>
              <a:gd name="connsiteX48" fmla="*/ 438665 w 574589"/>
              <a:gd name="connsiteY48" fmla="*/ 30892 h 402627"/>
              <a:gd name="connsiteX49" fmla="*/ 358346 w 574589"/>
              <a:gd name="connsiteY49" fmla="*/ 12357 h 402627"/>
              <a:gd name="connsiteX50" fmla="*/ 271848 w 574589"/>
              <a:gd name="connsiteY50" fmla="*/ 6178 h 402627"/>
              <a:gd name="connsiteX51" fmla="*/ 253313 w 574589"/>
              <a:gd name="connsiteY51" fmla="*/ 0 h 402627"/>
              <a:gd name="connsiteX52" fmla="*/ 154459 w 574589"/>
              <a:gd name="connsiteY52" fmla="*/ 12357 h 402627"/>
              <a:gd name="connsiteX53" fmla="*/ 105032 w 574589"/>
              <a:gd name="connsiteY53" fmla="*/ 24713 h 402627"/>
              <a:gd name="connsiteX54" fmla="*/ 86497 w 574589"/>
              <a:gd name="connsiteY54" fmla="*/ 30892 h 402627"/>
              <a:gd name="connsiteX55" fmla="*/ 24713 w 574589"/>
              <a:gd name="connsiteY55" fmla="*/ 61784 h 4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4589" h="402627">
                <a:moveTo>
                  <a:pt x="24713" y="61784"/>
                </a:moveTo>
                <a:cubicBezTo>
                  <a:pt x="10297" y="76200"/>
                  <a:pt x="19581" y="88016"/>
                  <a:pt x="0" y="117389"/>
                </a:cubicBezTo>
                <a:cubicBezTo>
                  <a:pt x="2349" y="129137"/>
                  <a:pt x="6024" y="154152"/>
                  <a:pt x="12356" y="166816"/>
                </a:cubicBezTo>
                <a:cubicBezTo>
                  <a:pt x="15677" y="173458"/>
                  <a:pt x="21697" y="178566"/>
                  <a:pt x="24713" y="185351"/>
                </a:cubicBezTo>
                <a:cubicBezTo>
                  <a:pt x="30003" y="197253"/>
                  <a:pt x="32951" y="210064"/>
                  <a:pt x="37070" y="222421"/>
                </a:cubicBezTo>
                <a:lnTo>
                  <a:pt x="43248" y="240957"/>
                </a:lnTo>
                <a:cubicBezTo>
                  <a:pt x="45308" y="278027"/>
                  <a:pt x="44176" y="315413"/>
                  <a:pt x="49427" y="352167"/>
                </a:cubicBezTo>
                <a:cubicBezTo>
                  <a:pt x="50477" y="359518"/>
                  <a:pt x="55605" y="366584"/>
                  <a:pt x="61783" y="370703"/>
                </a:cubicBezTo>
                <a:cubicBezTo>
                  <a:pt x="68848" y="375413"/>
                  <a:pt x="78259" y="374822"/>
                  <a:pt x="86497" y="376881"/>
                </a:cubicBezTo>
                <a:cubicBezTo>
                  <a:pt x="112083" y="373226"/>
                  <a:pt x="135924" y="382978"/>
                  <a:pt x="135924" y="352167"/>
                </a:cubicBezTo>
                <a:cubicBezTo>
                  <a:pt x="135924" y="345654"/>
                  <a:pt x="131805" y="339810"/>
                  <a:pt x="129746" y="333632"/>
                </a:cubicBezTo>
                <a:cubicBezTo>
                  <a:pt x="131875" y="316598"/>
                  <a:pt x="132579" y="284717"/>
                  <a:pt x="142102" y="265670"/>
                </a:cubicBezTo>
                <a:cubicBezTo>
                  <a:pt x="145423" y="259028"/>
                  <a:pt x="148162" y="251071"/>
                  <a:pt x="154459" y="247135"/>
                </a:cubicBezTo>
                <a:cubicBezTo>
                  <a:pt x="165504" y="240232"/>
                  <a:pt x="179172" y="238897"/>
                  <a:pt x="191529" y="234778"/>
                </a:cubicBezTo>
                <a:lnTo>
                  <a:pt x="210065" y="228600"/>
                </a:lnTo>
                <a:cubicBezTo>
                  <a:pt x="224481" y="230659"/>
                  <a:pt x="248529" y="221024"/>
                  <a:pt x="253313" y="234778"/>
                </a:cubicBezTo>
                <a:cubicBezTo>
                  <a:pt x="268213" y="277616"/>
                  <a:pt x="255875" y="325492"/>
                  <a:pt x="259492" y="370703"/>
                </a:cubicBezTo>
                <a:cubicBezTo>
                  <a:pt x="260011" y="377195"/>
                  <a:pt x="261065" y="384633"/>
                  <a:pt x="265670" y="389238"/>
                </a:cubicBezTo>
                <a:cubicBezTo>
                  <a:pt x="270275" y="393843"/>
                  <a:pt x="278027" y="393357"/>
                  <a:pt x="284205" y="395416"/>
                </a:cubicBezTo>
                <a:cubicBezTo>
                  <a:pt x="299084" y="393763"/>
                  <a:pt x="348620" y="402627"/>
                  <a:pt x="352167" y="370703"/>
                </a:cubicBezTo>
                <a:cubicBezTo>
                  <a:pt x="353551" y="358252"/>
                  <a:pt x="349027" y="345785"/>
                  <a:pt x="345989" y="333632"/>
                </a:cubicBezTo>
                <a:cubicBezTo>
                  <a:pt x="342830" y="320996"/>
                  <a:pt x="333632" y="296562"/>
                  <a:pt x="333632" y="296562"/>
                </a:cubicBezTo>
                <a:cubicBezTo>
                  <a:pt x="334862" y="291643"/>
                  <a:pt x="340753" y="233103"/>
                  <a:pt x="370702" y="278027"/>
                </a:cubicBezTo>
                <a:cubicBezTo>
                  <a:pt x="376527" y="286765"/>
                  <a:pt x="367287" y="298788"/>
                  <a:pt x="364524" y="308919"/>
                </a:cubicBezTo>
                <a:cubicBezTo>
                  <a:pt x="361097" y="321485"/>
                  <a:pt x="352167" y="345989"/>
                  <a:pt x="352167" y="345989"/>
                </a:cubicBezTo>
                <a:cubicBezTo>
                  <a:pt x="354227" y="360405"/>
                  <a:pt x="351833" y="376213"/>
                  <a:pt x="358346" y="389238"/>
                </a:cubicBezTo>
                <a:cubicBezTo>
                  <a:pt x="361259" y="395063"/>
                  <a:pt x="370834" y="397835"/>
                  <a:pt x="376881" y="395416"/>
                </a:cubicBezTo>
                <a:cubicBezTo>
                  <a:pt x="383775" y="392658"/>
                  <a:pt x="385118" y="383059"/>
                  <a:pt x="389237" y="376881"/>
                </a:cubicBezTo>
                <a:cubicBezTo>
                  <a:pt x="391297" y="348049"/>
                  <a:pt x="391128" y="318970"/>
                  <a:pt x="395416" y="290384"/>
                </a:cubicBezTo>
                <a:cubicBezTo>
                  <a:pt x="397348" y="277503"/>
                  <a:pt x="396935" y="260538"/>
                  <a:pt x="407773" y="253313"/>
                </a:cubicBezTo>
                <a:lnTo>
                  <a:pt x="426308" y="240957"/>
                </a:lnTo>
                <a:cubicBezTo>
                  <a:pt x="441460" y="301569"/>
                  <a:pt x="422455" y="220162"/>
                  <a:pt x="438665" y="333632"/>
                </a:cubicBezTo>
                <a:cubicBezTo>
                  <a:pt x="439586" y="340079"/>
                  <a:pt x="439544" y="348382"/>
                  <a:pt x="444843" y="352167"/>
                </a:cubicBezTo>
                <a:cubicBezTo>
                  <a:pt x="455442" y="359738"/>
                  <a:pt x="469556" y="360405"/>
                  <a:pt x="481913" y="364524"/>
                </a:cubicBezTo>
                <a:lnTo>
                  <a:pt x="500448" y="370703"/>
                </a:lnTo>
                <a:cubicBezTo>
                  <a:pt x="504567" y="364524"/>
                  <a:pt x="507006" y="356806"/>
                  <a:pt x="512805" y="352167"/>
                </a:cubicBezTo>
                <a:cubicBezTo>
                  <a:pt x="555440" y="318059"/>
                  <a:pt x="508281" y="380577"/>
                  <a:pt x="543697" y="327454"/>
                </a:cubicBezTo>
                <a:lnTo>
                  <a:pt x="562232" y="271848"/>
                </a:lnTo>
                <a:lnTo>
                  <a:pt x="568410" y="253313"/>
                </a:lnTo>
                <a:lnTo>
                  <a:pt x="574589" y="234778"/>
                </a:lnTo>
                <a:cubicBezTo>
                  <a:pt x="572529" y="224481"/>
                  <a:pt x="571173" y="214017"/>
                  <a:pt x="568410" y="203886"/>
                </a:cubicBezTo>
                <a:cubicBezTo>
                  <a:pt x="568397" y="203839"/>
                  <a:pt x="552972" y="157571"/>
                  <a:pt x="549875" y="148281"/>
                </a:cubicBezTo>
                <a:cubicBezTo>
                  <a:pt x="547816" y="142103"/>
                  <a:pt x="549116" y="133359"/>
                  <a:pt x="543697" y="129746"/>
                </a:cubicBezTo>
                <a:lnTo>
                  <a:pt x="525162" y="117389"/>
                </a:lnTo>
                <a:cubicBezTo>
                  <a:pt x="521043" y="111211"/>
                  <a:pt x="518056" y="104105"/>
                  <a:pt x="512805" y="98854"/>
                </a:cubicBezTo>
                <a:cubicBezTo>
                  <a:pt x="507554" y="93603"/>
                  <a:pt x="498909" y="92295"/>
                  <a:pt x="494270" y="86497"/>
                </a:cubicBezTo>
                <a:cubicBezTo>
                  <a:pt x="474371" y="61622"/>
                  <a:pt x="504672" y="72577"/>
                  <a:pt x="475735" y="49427"/>
                </a:cubicBezTo>
                <a:cubicBezTo>
                  <a:pt x="470650" y="45359"/>
                  <a:pt x="463025" y="46161"/>
                  <a:pt x="457200" y="43248"/>
                </a:cubicBezTo>
                <a:cubicBezTo>
                  <a:pt x="450559" y="39927"/>
                  <a:pt x="445450" y="33908"/>
                  <a:pt x="438665" y="30892"/>
                </a:cubicBezTo>
                <a:cubicBezTo>
                  <a:pt x="410816" y="18515"/>
                  <a:pt x="388734" y="15251"/>
                  <a:pt x="358346" y="12357"/>
                </a:cubicBezTo>
                <a:cubicBezTo>
                  <a:pt x="329570" y="9616"/>
                  <a:pt x="300681" y="8238"/>
                  <a:pt x="271848" y="6178"/>
                </a:cubicBezTo>
                <a:cubicBezTo>
                  <a:pt x="265670" y="4119"/>
                  <a:pt x="259826" y="0"/>
                  <a:pt x="253313" y="0"/>
                </a:cubicBezTo>
                <a:cubicBezTo>
                  <a:pt x="221138" y="0"/>
                  <a:pt x="186308" y="5007"/>
                  <a:pt x="154459" y="12357"/>
                </a:cubicBezTo>
                <a:cubicBezTo>
                  <a:pt x="137911" y="16176"/>
                  <a:pt x="121143" y="19342"/>
                  <a:pt x="105032" y="24713"/>
                </a:cubicBezTo>
                <a:cubicBezTo>
                  <a:pt x="98854" y="26773"/>
                  <a:pt x="92905" y="29727"/>
                  <a:pt x="86497" y="30892"/>
                </a:cubicBezTo>
                <a:cubicBezTo>
                  <a:pt x="22855" y="42464"/>
                  <a:pt x="39129" y="47368"/>
                  <a:pt x="24713" y="6178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28600" y="4724400"/>
            <a:ext cx="3810000" cy="2057400"/>
          </a:xfrm>
          <a:prstGeom prst="roundRect">
            <a:avLst>
              <a:gd name="adj" fmla="val 6838"/>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19" name="Title 1"/>
          <p:cNvSpPr>
            <a:spLocks noGrp="1"/>
          </p:cNvSpPr>
          <p:nvPr>
            <p:ph type="title"/>
          </p:nvPr>
        </p:nvSpPr>
        <p:spPr/>
        <p:txBody>
          <a:bodyPr/>
          <a:lstStyle/>
          <a:p>
            <a:pPr eaLnBrk="1" hangingPunct="1"/>
            <a:r>
              <a:rPr lang="en-US" dirty="0" smtClean="0"/>
              <a:t>Our </a:t>
            </a:r>
            <a:r>
              <a:rPr lang="en-US" dirty="0" smtClean="0"/>
              <a:t>Approach</a:t>
            </a:r>
            <a:endParaRPr lang="en-US" dirty="0" smtClean="0"/>
          </a:p>
        </p:txBody>
      </p:sp>
      <p:pic>
        <p:nvPicPr>
          <p:cNvPr id="9220" name="Picture 2" descr="C:\Users\iendres2\Desktop\overview\2007_000332.jpg"/>
          <p:cNvPicPr>
            <a:picLocks noChangeAspect="1" noChangeArrowheads="1"/>
          </p:cNvPicPr>
          <p:nvPr/>
        </p:nvPicPr>
        <p:blipFill>
          <a:blip r:embed="rId2" cstate="print"/>
          <a:srcRect/>
          <a:stretch>
            <a:fillRect/>
          </a:stretch>
        </p:blipFill>
        <p:spPr bwMode="auto">
          <a:xfrm>
            <a:off x="2570163" y="1295400"/>
            <a:ext cx="4003675" cy="2667000"/>
          </a:xfrm>
          <a:prstGeom prst="rect">
            <a:avLst/>
          </a:prstGeom>
          <a:noFill/>
          <a:ln w="9525">
            <a:noFill/>
            <a:miter lim="800000"/>
            <a:headEnd/>
            <a:tailEnd/>
          </a:ln>
        </p:spPr>
      </p:pic>
      <p:pic>
        <p:nvPicPr>
          <p:cNvPr id="9221" name="Picture 4" descr="C:\Users\iendres2\Desktop\overview\2007_000332_proposal_1i.jpg"/>
          <p:cNvPicPr>
            <a:picLocks noChangeAspect="1" noChangeArrowheads="1"/>
          </p:cNvPicPr>
          <p:nvPr/>
        </p:nvPicPr>
        <p:blipFill>
          <a:blip r:embed="rId3" cstate="print"/>
          <a:srcRect/>
          <a:stretch>
            <a:fillRect/>
          </a:stretch>
        </p:blipFill>
        <p:spPr bwMode="auto">
          <a:xfrm>
            <a:off x="457200" y="4876800"/>
            <a:ext cx="1246188" cy="1219200"/>
          </a:xfrm>
          <a:prstGeom prst="rect">
            <a:avLst/>
          </a:prstGeom>
          <a:noFill/>
          <a:ln w="9525">
            <a:noFill/>
            <a:miter lim="800000"/>
            <a:headEnd/>
            <a:tailEnd/>
          </a:ln>
        </p:spPr>
      </p:pic>
      <p:pic>
        <p:nvPicPr>
          <p:cNvPr id="9222" name="Picture 5" descr="C:\Users\iendres2\Desktop\overview\2007_000332_proposal_2i.jpg"/>
          <p:cNvPicPr>
            <a:picLocks noChangeAspect="1" noChangeArrowheads="1"/>
          </p:cNvPicPr>
          <p:nvPr/>
        </p:nvPicPr>
        <p:blipFill>
          <a:blip r:embed="rId4" cstate="print"/>
          <a:srcRect/>
          <a:stretch>
            <a:fillRect/>
          </a:stretch>
        </p:blipFill>
        <p:spPr bwMode="auto">
          <a:xfrm>
            <a:off x="2286000" y="4876800"/>
            <a:ext cx="458788" cy="1143000"/>
          </a:xfrm>
          <a:prstGeom prst="rect">
            <a:avLst/>
          </a:prstGeom>
          <a:noFill/>
          <a:ln w="9525">
            <a:noFill/>
            <a:miter lim="800000"/>
            <a:headEnd/>
            <a:tailEnd/>
          </a:ln>
        </p:spPr>
      </p:pic>
      <p:pic>
        <p:nvPicPr>
          <p:cNvPr id="9223" name="Picture 6" descr="C:\Users\iendres2\Desktop\overview\2007_000332_proposal_11i.jpg"/>
          <p:cNvPicPr>
            <a:picLocks noChangeAspect="1" noChangeArrowheads="1"/>
          </p:cNvPicPr>
          <p:nvPr/>
        </p:nvPicPr>
        <p:blipFill>
          <a:blip r:embed="rId5" cstate="print"/>
          <a:srcRect/>
          <a:stretch>
            <a:fillRect/>
          </a:stretch>
        </p:blipFill>
        <p:spPr bwMode="auto">
          <a:xfrm>
            <a:off x="2882900" y="5715000"/>
            <a:ext cx="1079500" cy="990600"/>
          </a:xfrm>
          <a:prstGeom prst="rect">
            <a:avLst/>
          </a:prstGeom>
          <a:noFill/>
          <a:ln w="9525">
            <a:noFill/>
            <a:miter lim="800000"/>
            <a:headEnd/>
            <a:tailEnd/>
          </a:ln>
        </p:spPr>
      </p:pic>
      <p:pic>
        <p:nvPicPr>
          <p:cNvPr id="9224" name="Picture 7" descr="C:\Users\iendres2\Desktop\overview\2007_000332_proposal_10i.jpg"/>
          <p:cNvPicPr>
            <a:picLocks noChangeAspect="1" noChangeArrowheads="1"/>
          </p:cNvPicPr>
          <p:nvPr/>
        </p:nvPicPr>
        <p:blipFill>
          <a:blip r:embed="rId6" cstate="print"/>
          <a:srcRect/>
          <a:stretch>
            <a:fillRect/>
          </a:stretch>
        </p:blipFill>
        <p:spPr bwMode="auto">
          <a:xfrm>
            <a:off x="381000" y="5791200"/>
            <a:ext cx="862013" cy="657225"/>
          </a:xfrm>
          <a:prstGeom prst="rect">
            <a:avLst/>
          </a:prstGeom>
          <a:noFill/>
          <a:ln w="9525">
            <a:noFill/>
            <a:miter lim="800000"/>
            <a:headEnd/>
            <a:tailEnd/>
          </a:ln>
        </p:spPr>
      </p:pic>
      <p:pic>
        <p:nvPicPr>
          <p:cNvPr id="9225" name="Picture 8" descr="C:\Users\iendres2\Desktop\overview\2007_000332_proposal_12i.jpg"/>
          <p:cNvPicPr>
            <a:picLocks noChangeAspect="1" noChangeArrowheads="1"/>
          </p:cNvPicPr>
          <p:nvPr/>
        </p:nvPicPr>
        <p:blipFill>
          <a:blip r:embed="rId7" cstate="print"/>
          <a:srcRect/>
          <a:stretch>
            <a:fillRect/>
          </a:stretch>
        </p:blipFill>
        <p:spPr bwMode="auto">
          <a:xfrm>
            <a:off x="1828800" y="5467350"/>
            <a:ext cx="295275" cy="857250"/>
          </a:xfrm>
          <a:prstGeom prst="rect">
            <a:avLst/>
          </a:prstGeom>
          <a:noFill/>
          <a:ln w="9525">
            <a:noFill/>
            <a:miter lim="800000"/>
            <a:headEnd/>
            <a:tailEnd/>
          </a:ln>
        </p:spPr>
      </p:pic>
      <p:pic>
        <p:nvPicPr>
          <p:cNvPr id="9226" name="Picture 9" descr="C:\Users\iendres2\Desktop\overview\2007_000332_proposal_3i.jpg"/>
          <p:cNvPicPr>
            <a:picLocks noChangeAspect="1" noChangeArrowheads="1"/>
          </p:cNvPicPr>
          <p:nvPr/>
        </p:nvPicPr>
        <p:blipFill>
          <a:blip r:embed="rId8" cstate="print"/>
          <a:srcRect/>
          <a:stretch>
            <a:fillRect/>
          </a:stretch>
        </p:blipFill>
        <p:spPr bwMode="auto">
          <a:xfrm>
            <a:off x="3352800" y="4991100"/>
            <a:ext cx="266700" cy="419100"/>
          </a:xfrm>
          <a:prstGeom prst="rect">
            <a:avLst/>
          </a:prstGeom>
          <a:noFill/>
          <a:ln w="9525">
            <a:noFill/>
            <a:miter lim="800000"/>
            <a:headEnd/>
            <a:tailEnd/>
          </a:ln>
        </p:spPr>
      </p:pic>
      <p:pic>
        <p:nvPicPr>
          <p:cNvPr id="9227" name="Picture 10" descr="C:\Users\iendres2\Desktop\overview\2007_000332_seed_5.jpg"/>
          <p:cNvPicPr>
            <a:picLocks noChangeAspect="1" noChangeArrowheads="1"/>
          </p:cNvPicPr>
          <p:nvPr/>
        </p:nvPicPr>
        <p:blipFill>
          <a:blip r:embed="rId9" cstate="print"/>
          <a:srcRect/>
          <a:stretch>
            <a:fillRect/>
          </a:stretch>
        </p:blipFill>
        <p:spPr bwMode="auto">
          <a:xfrm>
            <a:off x="762000" y="6218238"/>
            <a:ext cx="1847850" cy="487362"/>
          </a:xfrm>
          <a:prstGeom prst="rect">
            <a:avLst/>
          </a:prstGeom>
          <a:noFill/>
          <a:ln w="9525">
            <a:noFill/>
            <a:miter lim="800000"/>
            <a:headEnd/>
            <a:tailEnd/>
          </a:ln>
        </p:spPr>
      </p:pic>
      <p:sp>
        <p:nvSpPr>
          <p:cNvPr id="14" name="Rounded Rectangle 13"/>
          <p:cNvSpPr/>
          <p:nvPr/>
        </p:nvSpPr>
        <p:spPr>
          <a:xfrm>
            <a:off x="4648200" y="4724400"/>
            <a:ext cx="4114800" cy="2057400"/>
          </a:xfrm>
          <a:prstGeom prst="roundRect">
            <a:avLst>
              <a:gd name="adj" fmla="val 6838"/>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229" name="Picture 4" descr="C:\Users\iendres2\Desktop\overview\2007_000332_proposal_1i.jpg"/>
          <p:cNvPicPr>
            <a:picLocks noChangeAspect="1" noChangeArrowheads="1"/>
          </p:cNvPicPr>
          <p:nvPr/>
        </p:nvPicPr>
        <p:blipFill>
          <a:blip r:embed="rId3" cstate="print"/>
          <a:srcRect/>
          <a:stretch>
            <a:fillRect/>
          </a:stretch>
        </p:blipFill>
        <p:spPr bwMode="auto">
          <a:xfrm>
            <a:off x="4724400" y="5334000"/>
            <a:ext cx="1246188" cy="1219200"/>
          </a:xfrm>
          <a:prstGeom prst="rect">
            <a:avLst/>
          </a:prstGeom>
          <a:noFill/>
          <a:ln w="9525">
            <a:noFill/>
            <a:miter lim="800000"/>
            <a:headEnd/>
            <a:tailEnd/>
          </a:ln>
        </p:spPr>
      </p:pic>
      <p:pic>
        <p:nvPicPr>
          <p:cNvPr id="9230" name="Picture 5" descr="C:\Users\iendres2\Desktop\overview\2007_000332_proposal_2i.jpg"/>
          <p:cNvPicPr>
            <a:picLocks noChangeAspect="1" noChangeArrowheads="1"/>
          </p:cNvPicPr>
          <p:nvPr/>
        </p:nvPicPr>
        <p:blipFill>
          <a:blip r:embed="rId4" cstate="print"/>
          <a:srcRect/>
          <a:stretch>
            <a:fillRect/>
          </a:stretch>
        </p:blipFill>
        <p:spPr bwMode="auto">
          <a:xfrm>
            <a:off x="6246813" y="5334000"/>
            <a:ext cx="458787" cy="1143000"/>
          </a:xfrm>
          <a:prstGeom prst="rect">
            <a:avLst/>
          </a:prstGeom>
          <a:noFill/>
          <a:ln w="9525">
            <a:noFill/>
            <a:miter lim="800000"/>
            <a:headEnd/>
            <a:tailEnd/>
          </a:ln>
        </p:spPr>
      </p:pic>
      <p:pic>
        <p:nvPicPr>
          <p:cNvPr id="9231" name="Picture 11" descr="C:\Users\iendres2\Desktop\overview\2007_000332_proposal_3i.jpg"/>
          <p:cNvPicPr>
            <a:picLocks noChangeAspect="1" noChangeArrowheads="1"/>
          </p:cNvPicPr>
          <p:nvPr/>
        </p:nvPicPr>
        <p:blipFill>
          <a:blip r:embed="rId8" cstate="print"/>
          <a:srcRect/>
          <a:stretch>
            <a:fillRect/>
          </a:stretch>
        </p:blipFill>
        <p:spPr bwMode="auto">
          <a:xfrm>
            <a:off x="6781800" y="5372100"/>
            <a:ext cx="266700" cy="419100"/>
          </a:xfrm>
          <a:prstGeom prst="rect">
            <a:avLst/>
          </a:prstGeom>
          <a:noFill/>
          <a:ln w="9525">
            <a:noFill/>
            <a:miter lim="800000"/>
            <a:headEnd/>
            <a:tailEnd/>
          </a:ln>
        </p:spPr>
      </p:pic>
      <p:pic>
        <p:nvPicPr>
          <p:cNvPr id="9232" name="Picture 12" descr="C:\Users\iendres2\Desktop\overview\2007_000332_proposal_4i.jpg"/>
          <p:cNvPicPr>
            <a:picLocks noChangeAspect="1" noChangeArrowheads="1"/>
          </p:cNvPicPr>
          <p:nvPr/>
        </p:nvPicPr>
        <p:blipFill>
          <a:blip r:embed="rId10" cstate="print"/>
          <a:srcRect/>
          <a:stretch>
            <a:fillRect/>
          </a:stretch>
        </p:blipFill>
        <p:spPr bwMode="auto">
          <a:xfrm>
            <a:off x="7162800" y="5334000"/>
            <a:ext cx="1512888" cy="1295400"/>
          </a:xfrm>
          <a:prstGeom prst="rect">
            <a:avLst/>
          </a:prstGeom>
          <a:noFill/>
          <a:ln w="9525">
            <a:noFill/>
            <a:miter lim="800000"/>
            <a:headEnd/>
            <a:tailEnd/>
          </a:ln>
        </p:spPr>
      </p:pic>
      <p:sp>
        <p:nvSpPr>
          <p:cNvPr id="9233" name="TextBox 18"/>
          <p:cNvSpPr txBox="1">
            <a:spLocks noChangeArrowheads="1"/>
          </p:cNvSpPr>
          <p:nvPr/>
        </p:nvSpPr>
        <p:spPr bwMode="auto">
          <a:xfrm>
            <a:off x="5029200" y="4876800"/>
            <a:ext cx="3581400" cy="461963"/>
          </a:xfrm>
          <a:prstGeom prst="rect">
            <a:avLst/>
          </a:prstGeom>
          <a:noFill/>
          <a:ln w="9525">
            <a:noFill/>
            <a:miter lim="800000"/>
            <a:headEnd/>
            <a:tailEnd/>
          </a:ln>
        </p:spPr>
        <p:txBody>
          <a:bodyPr>
            <a:spAutoFit/>
          </a:bodyPr>
          <a:lstStyle/>
          <a:p>
            <a:r>
              <a:rPr lang="en-US" sz="2400"/>
              <a:t>    1            2     3           4     ...</a:t>
            </a:r>
          </a:p>
        </p:txBody>
      </p:sp>
      <p:cxnSp>
        <p:nvCxnSpPr>
          <p:cNvPr id="21" name="Straight Arrow Connector 20"/>
          <p:cNvCxnSpPr>
            <a:stCxn id="0" idx="2"/>
          </p:cNvCxnSpPr>
          <p:nvPr/>
        </p:nvCxnSpPr>
        <p:spPr>
          <a:xfrm rot="5400000">
            <a:off x="3771900" y="3924300"/>
            <a:ext cx="762000" cy="83820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9235" name="TextBox 25"/>
          <p:cNvSpPr txBox="1">
            <a:spLocks noChangeArrowheads="1"/>
          </p:cNvSpPr>
          <p:nvPr/>
        </p:nvSpPr>
        <p:spPr bwMode="auto">
          <a:xfrm>
            <a:off x="152400" y="3954463"/>
            <a:ext cx="3962400" cy="769937"/>
          </a:xfrm>
          <a:prstGeom prst="rect">
            <a:avLst/>
          </a:prstGeom>
          <a:noFill/>
          <a:ln w="9525">
            <a:noFill/>
            <a:miter lim="800000"/>
            <a:headEnd/>
            <a:tailEnd/>
          </a:ln>
        </p:spPr>
        <p:txBody>
          <a:bodyPr wrap="square">
            <a:spAutoFit/>
          </a:bodyPr>
          <a:lstStyle/>
          <a:p>
            <a:pPr algn="ctr"/>
            <a:r>
              <a:rPr lang="en-US" sz="2400" dirty="0"/>
              <a:t>Generate Proposals:</a:t>
            </a:r>
          </a:p>
          <a:p>
            <a:pPr algn="ctr"/>
            <a:r>
              <a:rPr lang="en-US" sz="2000" dirty="0"/>
              <a:t>Maximize recall</a:t>
            </a:r>
          </a:p>
        </p:txBody>
      </p:sp>
      <p:sp>
        <p:nvSpPr>
          <p:cNvPr id="9236" name="TextBox 26"/>
          <p:cNvSpPr txBox="1">
            <a:spLocks noChangeArrowheads="1"/>
          </p:cNvSpPr>
          <p:nvPr/>
        </p:nvSpPr>
        <p:spPr bwMode="auto">
          <a:xfrm>
            <a:off x="4648200" y="3954463"/>
            <a:ext cx="4191000" cy="769441"/>
          </a:xfrm>
          <a:prstGeom prst="rect">
            <a:avLst/>
          </a:prstGeom>
          <a:noFill/>
          <a:ln w="9525">
            <a:noFill/>
            <a:miter lim="800000"/>
            <a:headEnd/>
            <a:tailEnd/>
          </a:ln>
        </p:spPr>
        <p:txBody>
          <a:bodyPr wrap="square">
            <a:spAutoFit/>
          </a:bodyPr>
          <a:lstStyle/>
          <a:p>
            <a:pPr algn="ctr"/>
            <a:r>
              <a:rPr lang="en-US" sz="2400" dirty="0"/>
              <a:t>Rank Proposals:</a:t>
            </a:r>
          </a:p>
          <a:p>
            <a:pPr algn="ctr"/>
            <a:r>
              <a:rPr lang="en-US" sz="2000" dirty="0"/>
              <a:t>Small diverse set of object regions</a:t>
            </a:r>
          </a:p>
        </p:txBody>
      </p:sp>
      <p:cxnSp>
        <p:nvCxnSpPr>
          <p:cNvPr id="28" name="Straight Arrow Connector 27"/>
          <p:cNvCxnSpPr>
            <a:stCxn id="13" idx="3"/>
            <a:endCxn id="14" idx="1"/>
          </p:cNvCxnSpPr>
          <p:nvPr/>
        </p:nvCxnSpPr>
        <p:spPr>
          <a:xfrm>
            <a:off x="4038600" y="5753100"/>
            <a:ext cx="609600" cy="15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23554" name="Picture 2" descr="C:\Users\Hoiem\Documents\Grants\CAREER 2010\figs\cow_crossing.jpg"/>
          <p:cNvPicPr>
            <a:picLocks noChangeAspect="1" noChangeArrowheads="1"/>
          </p:cNvPicPr>
          <p:nvPr/>
        </p:nvPicPr>
        <p:blipFill>
          <a:blip r:embed="rId3" cstate="print"/>
          <a:srcRect/>
          <a:stretch>
            <a:fillRect/>
          </a:stretch>
        </p:blipFill>
        <p:spPr bwMode="auto">
          <a:xfrm>
            <a:off x="1219200" y="1691640"/>
            <a:ext cx="6583680" cy="4937760"/>
          </a:xfrm>
          <a:prstGeom prst="rect">
            <a:avLst/>
          </a:prstGeom>
          <a:noFill/>
        </p:spPr>
      </p:pic>
      <p:sp>
        <p:nvSpPr>
          <p:cNvPr id="9" name="TextBox 8"/>
          <p:cNvSpPr txBox="1"/>
          <p:nvPr/>
        </p:nvSpPr>
        <p:spPr>
          <a:xfrm>
            <a:off x="3048000" y="1219200"/>
            <a:ext cx="3021981" cy="523220"/>
          </a:xfrm>
          <a:prstGeom prst="rect">
            <a:avLst/>
          </a:prstGeom>
          <a:noFill/>
        </p:spPr>
        <p:txBody>
          <a:bodyPr wrap="none" rtlCol="0">
            <a:spAutoFit/>
          </a:bodyPr>
          <a:lstStyle/>
          <a:p>
            <a:r>
              <a:rPr lang="en-US" sz="2800" b="1" dirty="0" smtClean="0"/>
              <a:t>Assisted Driving</a:t>
            </a:r>
            <a:endParaRPr lang="en-US" sz="28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Generating Regions</a:t>
            </a:r>
          </a:p>
        </p:txBody>
      </p:sp>
      <p:pic>
        <p:nvPicPr>
          <p:cNvPr id="2050" name="Picture 2" descr="C:\Users\iendres2\Desktop\2007_000332_affinity.png"/>
          <p:cNvPicPr>
            <a:picLocks noChangeAspect="1" noChangeArrowheads="1"/>
          </p:cNvPicPr>
          <p:nvPr/>
        </p:nvPicPr>
        <p:blipFill>
          <a:blip r:embed="rId3" cstate="print"/>
          <a:srcRect/>
          <a:stretch>
            <a:fillRect/>
          </a:stretch>
        </p:blipFill>
        <p:spPr bwMode="auto">
          <a:xfrm>
            <a:off x="5029200" y="1676400"/>
            <a:ext cx="3089275" cy="2057400"/>
          </a:xfrm>
          <a:prstGeom prst="rect">
            <a:avLst/>
          </a:prstGeom>
          <a:noFill/>
          <a:ln w="9525">
            <a:noFill/>
            <a:miter lim="800000"/>
            <a:headEnd/>
            <a:tailEnd/>
          </a:ln>
        </p:spPr>
      </p:pic>
      <p:grpSp>
        <p:nvGrpSpPr>
          <p:cNvPr id="2" name="Group 8"/>
          <p:cNvGrpSpPr>
            <a:grpSpLocks/>
          </p:cNvGrpSpPr>
          <p:nvPr/>
        </p:nvGrpSpPr>
        <p:grpSpPr bwMode="auto">
          <a:xfrm>
            <a:off x="568325" y="1676400"/>
            <a:ext cx="3089275" cy="2057400"/>
            <a:chOff x="2971800" y="1600200"/>
            <a:chExt cx="3089189" cy="2057400"/>
          </a:xfrm>
        </p:grpSpPr>
        <p:pic>
          <p:nvPicPr>
            <p:cNvPr id="10263" name="Picture 3" descr="C:\Users\iendres2\Desktop\overview\hierarchy.jpg"/>
            <p:cNvPicPr>
              <a:picLocks noChangeAspect="1" noChangeArrowheads="1"/>
            </p:cNvPicPr>
            <p:nvPr/>
          </p:nvPicPr>
          <p:blipFill>
            <a:blip r:embed="rId4" cstate="print"/>
            <a:srcRect/>
            <a:stretch>
              <a:fillRect/>
            </a:stretch>
          </p:blipFill>
          <p:spPr bwMode="auto">
            <a:xfrm>
              <a:off x="2971800" y="1600200"/>
              <a:ext cx="3089189" cy="2057400"/>
            </a:xfrm>
            <a:prstGeom prst="rect">
              <a:avLst/>
            </a:prstGeom>
            <a:noFill/>
            <a:ln w="9525">
              <a:noFill/>
              <a:miter lim="800000"/>
              <a:headEnd/>
              <a:tailEnd/>
            </a:ln>
          </p:spPr>
        </p:pic>
        <p:sp>
          <p:nvSpPr>
            <p:cNvPr id="8" name="Oval 7"/>
            <p:cNvSpPr/>
            <p:nvPr/>
          </p:nvSpPr>
          <p:spPr>
            <a:xfrm>
              <a:off x="3648056" y="2286000"/>
              <a:ext cx="76198"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7" name="TextBox 16"/>
          <p:cNvSpPr txBox="1">
            <a:spLocks noChangeArrowheads="1"/>
          </p:cNvSpPr>
          <p:nvPr/>
        </p:nvSpPr>
        <p:spPr bwMode="auto">
          <a:xfrm>
            <a:off x="893763" y="1276290"/>
            <a:ext cx="2459037" cy="400110"/>
          </a:xfrm>
          <a:prstGeom prst="rect">
            <a:avLst/>
          </a:prstGeom>
          <a:noFill/>
          <a:ln w="9525">
            <a:noFill/>
            <a:miter lim="800000"/>
            <a:headEnd/>
            <a:tailEnd/>
          </a:ln>
        </p:spPr>
        <p:txBody>
          <a:bodyPr wrap="square">
            <a:spAutoFit/>
          </a:bodyPr>
          <a:lstStyle/>
          <a:p>
            <a:pPr algn="ctr"/>
            <a:r>
              <a:rPr lang="en-US" sz="2000"/>
              <a:t>1. Select Seed</a:t>
            </a:r>
          </a:p>
        </p:txBody>
      </p:sp>
      <p:sp>
        <p:nvSpPr>
          <p:cNvPr id="18" name="TextBox 17"/>
          <p:cNvSpPr txBox="1">
            <a:spLocks noChangeArrowheads="1"/>
          </p:cNvSpPr>
          <p:nvPr/>
        </p:nvSpPr>
        <p:spPr bwMode="auto">
          <a:xfrm>
            <a:off x="4758906" y="1276290"/>
            <a:ext cx="3657600" cy="400110"/>
          </a:xfrm>
          <a:prstGeom prst="rect">
            <a:avLst/>
          </a:prstGeom>
          <a:noFill/>
          <a:ln w="9525">
            <a:noFill/>
            <a:miter lim="800000"/>
            <a:headEnd/>
            <a:tailEnd/>
          </a:ln>
        </p:spPr>
        <p:txBody>
          <a:bodyPr wrap="square">
            <a:spAutoFit/>
          </a:bodyPr>
          <a:lstStyle/>
          <a:p>
            <a:pPr algn="ctr"/>
            <a:r>
              <a:rPr lang="en-US" sz="2000" dirty="0"/>
              <a:t>2. Compute affinities for seed</a:t>
            </a:r>
          </a:p>
        </p:txBody>
      </p:sp>
      <p:sp>
        <p:nvSpPr>
          <p:cNvPr id="19" name="TextBox 18"/>
          <p:cNvSpPr txBox="1">
            <a:spLocks noChangeArrowheads="1"/>
          </p:cNvSpPr>
          <p:nvPr/>
        </p:nvSpPr>
        <p:spPr bwMode="auto">
          <a:xfrm>
            <a:off x="5067300" y="4535278"/>
            <a:ext cx="2971800" cy="400110"/>
          </a:xfrm>
          <a:prstGeom prst="rect">
            <a:avLst/>
          </a:prstGeom>
          <a:noFill/>
          <a:ln w="9525">
            <a:noFill/>
            <a:miter lim="800000"/>
            <a:headEnd/>
            <a:tailEnd/>
          </a:ln>
        </p:spPr>
        <p:txBody>
          <a:bodyPr>
            <a:spAutoFit/>
          </a:bodyPr>
          <a:lstStyle/>
          <a:p>
            <a:pPr algn="ctr"/>
            <a:r>
              <a:rPr lang="en-US" sz="2000" dirty="0"/>
              <a:t>3. Construct binary CRF</a:t>
            </a:r>
          </a:p>
        </p:txBody>
      </p:sp>
      <p:grpSp>
        <p:nvGrpSpPr>
          <p:cNvPr id="3" name="Group 24"/>
          <p:cNvGrpSpPr>
            <a:grpSpLocks/>
          </p:cNvGrpSpPr>
          <p:nvPr/>
        </p:nvGrpSpPr>
        <p:grpSpPr bwMode="auto">
          <a:xfrm>
            <a:off x="4343400" y="4962524"/>
            <a:ext cx="4419600" cy="1794450"/>
            <a:chOff x="228600" y="4419600"/>
            <a:chExt cx="4419600" cy="1793830"/>
          </a:xfrm>
        </p:grpSpPr>
        <p:pic>
          <p:nvPicPr>
            <p:cNvPr id="10258" name="Picture 2" descr="C:\Users\iendres2\Desktop\2007_000332_affinity.png"/>
            <p:cNvPicPr>
              <a:picLocks noChangeAspect="1" noChangeArrowheads="1"/>
            </p:cNvPicPr>
            <p:nvPr/>
          </p:nvPicPr>
          <p:blipFill>
            <a:blip r:embed="rId3" cstate="print"/>
            <a:srcRect/>
            <a:stretch>
              <a:fillRect/>
            </a:stretch>
          </p:blipFill>
          <p:spPr bwMode="auto">
            <a:xfrm>
              <a:off x="228600" y="4419600"/>
              <a:ext cx="2059200" cy="1371600"/>
            </a:xfrm>
            <a:prstGeom prst="rect">
              <a:avLst/>
            </a:prstGeom>
            <a:noFill/>
            <a:ln w="9525">
              <a:noFill/>
              <a:miter lim="800000"/>
              <a:headEnd/>
              <a:tailEnd/>
            </a:ln>
          </p:spPr>
        </p:pic>
        <p:pic>
          <p:nvPicPr>
            <p:cNvPr id="15" name="Picture 5" descr="C:\Users\iendres2\Desktop\overview\hierarchy2.jpg"/>
            <p:cNvPicPr>
              <a:picLocks noChangeAspect="1" noChangeArrowheads="1"/>
            </p:cNvPicPr>
            <p:nvPr/>
          </p:nvPicPr>
          <p:blipFill>
            <a:blip r:embed="rId5" cstate="print">
              <a:clrChange>
                <a:clrFrom>
                  <a:srgbClr val="FFFFFF"/>
                </a:clrFrom>
                <a:clrTo>
                  <a:srgbClr val="FFFFFF">
                    <a:alpha val="0"/>
                  </a:srgbClr>
                </a:clrTo>
              </a:clrChange>
              <a:duotone>
                <a:prstClr val="black"/>
                <a:srgbClr val="FF0000">
                  <a:tint val="45000"/>
                  <a:satMod val="400000"/>
                </a:srgbClr>
              </a:duotone>
            </a:blip>
            <a:srcRect/>
            <a:stretch>
              <a:fillRect/>
            </a:stretch>
          </p:blipFill>
          <p:spPr bwMode="auto">
            <a:xfrm>
              <a:off x="2588740" y="4419600"/>
              <a:ext cx="2059460" cy="1371600"/>
            </a:xfrm>
            <a:prstGeom prst="rect">
              <a:avLst/>
            </a:prstGeom>
            <a:noFill/>
          </p:spPr>
        </p:pic>
        <p:sp>
          <p:nvSpPr>
            <p:cNvPr id="10260" name="TextBox 21"/>
            <p:cNvSpPr txBox="1">
              <a:spLocks noChangeArrowheads="1"/>
            </p:cNvSpPr>
            <p:nvPr/>
          </p:nvSpPr>
          <p:spPr bwMode="auto">
            <a:xfrm>
              <a:off x="2241932" y="4800600"/>
              <a:ext cx="457200" cy="646331"/>
            </a:xfrm>
            <a:prstGeom prst="rect">
              <a:avLst/>
            </a:prstGeom>
            <a:noFill/>
            <a:ln w="9525">
              <a:noFill/>
              <a:miter lim="800000"/>
              <a:headEnd/>
              <a:tailEnd/>
            </a:ln>
          </p:spPr>
          <p:txBody>
            <a:bodyPr>
              <a:spAutoFit/>
            </a:bodyPr>
            <a:lstStyle/>
            <a:p>
              <a:r>
                <a:rPr lang="en-US" sz="3600"/>
                <a:t>+</a:t>
              </a:r>
            </a:p>
          </p:txBody>
        </p:sp>
        <p:sp>
          <p:nvSpPr>
            <p:cNvPr id="10261" name="TextBox 22"/>
            <p:cNvSpPr txBox="1">
              <a:spLocks noChangeArrowheads="1"/>
            </p:cNvSpPr>
            <p:nvPr/>
          </p:nvSpPr>
          <p:spPr bwMode="auto">
            <a:xfrm>
              <a:off x="228600" y="5791200"/>
              <a:ext cx="2057400" cy="338437"/>
            </a:xfrm>
            <a:prstGeom prst="rect">
              <a:avLst/>
            </a:prstGeom>
            <a:noFill/>
            <a:ln w="9525">
              <a:noFill/>
              <a:miter lim="800000"/>
              <a:headEnd/>
              <a:tailEnd/>
            </a:ln>
          </p:spPr>
          <p:txBody>
            <a:bodyPr wrap="square">
              <a:spAutoFit/>
            </a:bodyPr>
            <a:lstStyle/>
            <a:p>
              <a:pPr algn="ctr"/>
              <a:r>
                <a:rPr lang="en-US" sz="1600" dirty="0"/>
                <a:t>Unary </a:t>
              </a:r>
              <a:r>
                <a:rPr lang="en-US" sz="1600" dirty="0" smtClean="0"/>
                <a:t>term: Affinities</a:t>
              </a:r>
              <a:endParaRPr lang="en-US" sz="2000" dirty="0"/>
            </a:p>
          </p:txBody>
        </p:sp>
        <p:sp>
          <p:nvSpPr>
            <p:cNvPr id="10262" name="TextBox 23"/>
            <p:cNvSpPr txBox="1">
              <a:spLocks noChangeArrowheads="1"/>
            </p:cNvSpPr>
            <p:nvPr/>
          </p:nvSpPr>
          <p:spPr bwMode="auto">
            <a:xfrm>
              <a:off x="2362200" y="5628857"/>
              <a:ext cx="2286000" cy="584573"/>
            </a:xfrm>
            <a:prstGeom prst="rect">
              <a:avLst/>
            </a:prstGeom>
            <a:noFill/>
            <a:ln w="9525">
              <a:noFill/>
              <a:miter lim="800000"/>
              <a:headEnd/>
              <a:tailEnd/>
            </a:ln>
          </p:spPr>
          <p:txBody>
            <a:bodyPr wrap="square">
              <a:spAutoFit/>
            </a:bodyPr>
            <a:lstStyle/>
            <a:p>
              <a:pPr algn="ctr"/>
              <a:r>
                <a:rPr lang="en-US" sz="1600" dirty="0" err="1"/>
                <a:t>Pairwise</a:t>
              </a:r>
              <a:r>
                <a:rPr lang="en-US" sz="1600" dirty="0"/>
                <a:t> term:</a:t>
              </a:r>
            </a:p>
            <a:p>
              <a:pPr algn="ctr"/>
              <a:r>
                <a:rPr lang="en-US" sz="1600" dirty="0"/>
                <a:t>Occlusion Boundaries </a:t>
              </a:r>
              <a:endParaRPr lang="en-US" sz="2000" dirty="0"/>
            </a:p>
          </p:txBody>
        </p:sp>
      </p:grpSp>
      <p:grpSp>
        <p:nvGrpSpPr>
          <p:cNvPr id="4" name="Group 25"/>
          <p:cNvGrpSpPr>
            <a:grpSpLocks noChangeAspect="1"/>
          </p:cNvGrpSpPr>
          <p:nvPr/>
        </p:nvGrpSpPr>
        <p:grpSpPr bwMode="auto">
          <a:xfrm>
            <a:off x="1143000" y="4941888"/>
            <a:ext cx="1419225" cy="1371600"/>
            <a:chOff x="5486400" y="4419600"/>
            <a:chExt cx="1981200" cy="1905000"/>
          </a:xfrm>
        </p:grpSpPr>
        <p:sp>
          <p:nvSpPr>
            <p:cNvPr id="27" name="Rectangle 26"/>
            <p:cNvSpPr/>
            <p:nvPr/>
          </p:nvSpPr>
          <p:spPr>
            <a:xfrm>
              <a:off x="5486400" y="4419600"/>
              <a:ext cx="1981200" cy="190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57" name="Picture 27" descr="C:\Users\iendres2\Desktop\overview\2007_000332_proposal_1i.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62600" y="4459530"/>
              <a:ext cx="1828800" cy="1788870"/>
            </a:xfrm>
            <a:prstGeom prst="rect">
              <a:avLst/>
            </a:prstGeom>
            <a:noFill/>
            <a:ln w="9525">
              <a:noFill/>
              <a:miter lim="800000"/>
              <a:headEnd/>
              <a:tailEnd/>
            </a:ln>
          </p:spPr>
        </p:pic>
      </p:grpSp>
      <p:sp>
        <p:nvSpPr>
          <p:cNvPr id="29" name="TextBox 28"/>
          <p:cNvSpPr txBox="1">
            <a:spLocks noChangeArrowheads="1"/>
          </p:cNvSpPr>
          <p:nvPr/>
        </p:nvSpPr>
        <p:spPr bwMode="auto">
          <a:xfrm>
            <a:off x="533400" y="4513053"/>
            <a:ext cx="2971800" cy="400110"/>
          </a:xfrm>
          <a:prstGeom prst="rect">
            <a:avLst/>
          </a:prstGeom>
          <a:noFill/>
          <a:ln w="9525">
            <a:noFill/>
            <a:miter lim="800000"/>
            <a:headEnd/>
            <a:tailEnd/>
          </a:ln>
        </p:spPr>
        <p:txBody>
          <a:bodyPr>
            <a:spAutoFit/>
          </a:bodyPr>
          <a:lstStyle/>
          <a:p>
            <a:pPr algn="ctr"/>
            <a:r>
              <a:rPr lang="en-US" sz="2000" dirty="0"/>
              <a:t>4. </a:t>
            </a:r>
            <a:r>
              <a:rPr lang="en-US" sz="2000" dirty="0" smtClean="0"/>
              <a:t>Generate Regions</a:t>
            </a:r>
            <a:endParaRPr lang="en-US" sz="2000" dirty="0"/>
          </a:p>
        </p:txBody>
      </p:sp>
      <p:cxnSp>
        <p:nvCxnSpPr>
          <p:cNvPr id="31" name="Straight Arrow Connector 30"/>
          <p:cNvCxnSpPr/>
          <p:nvPr/>
        </p:nvCxnSpPr>
        <p:spPr>
          <a:xfrm>
            <a:off x="4191000" y="2743200"/>
            <a:ext cx="762000" cy="15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6199981" y="4140994"/>
            <a:ext cx="708025" cy="15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3429000" y="5638800"/>
            <a:ext cx="762000" cy="15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1677194" y="4114006"/>
            <a:ext cx="762000" cy="15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a:spLocks noChangeArrowheads="1"/>
          </p:cNvSpPr>
          <p:nvPr/>
        </p:nvSpPr>
        <p:spPr bwMode="auto">
          <a:xfrm>
            <a:off x="2209800" y="3810000"/>
            <a:ext cx="2743200" cy="400110"/>
          </a:xfrm>
          <a:prstGeom prst="rect">
            <a:avLst/>
          </a:prstGeom>
          <a:noFill/>
          <a:ln w="9525">
            <a:noFill/>
            <a:miter lim="800000"/>
            <a:headEnd/>
            <a:tailEnd/>
          </a:ln>
        </p:spPr>
        <p:txBody>
          <a:bodyPr wrap="square">
            <a:spAutoFit/>
          </a:bodyPr>
          <a:lstStyle/>
          <a:p>
            <a:r>
              <a:rPr lang="en-US" sz="2000" dirty="0" smtClean="0"/>
              <a:t>Repeat</a:t>
            </a:r>
            <a:endParaRPr lang="en-US" sz="2000" dirty="0"/>
          </a:p>
        </p:txBody>
      </p:sp>
      <p:grpSp>
        <p:nvGrpSpPr>
          <p:cNvPr id="25" name="Group 25"/>
          <p:cNvGrpSpPr>
            <a:grpSpLocks noChangeAspect="1"/>
          </p:cNvGrpSpPr>
          <p:nvPr/>
        </p:nvGrpSpPr>
        <p:grpSpPr bwMode="auto">
          <a:xfrm>
            <a:off x="1401762" y="5105400"/>
            <a:ext cx="1419225" cy="1371600"/>
            <a:chOff x="5486400" y="4419600"/>
            <a:chExt cx="1981200" cy="1905000"/>
          </a:xfrm>
        </p:grpSpPr>
        <p:sp>
          <p:nvSpPr>
            <p:cNvPr id="26" name="Rectangle 25"/>
            <p:cNvSpPr/>
            <p:nvPr/>
          </p:nvSpPr>
          <p:spPr>
            <a:xfrm>
              <a:off x="5486400" y="4419600"/>
              <a:ext cx="1981200" cy="190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8" name="Picture 27" descr="C:\Users\iendres2\Desktop\overview\2007_000332_proposal_1i.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62600" y="4459530"/>
              <a:ext cx="1828800" cy="1788870"/>
            </a:xfrm>
            <a:prstGeom prst="rect">
              <a:avLst/>
            </a:prstGeom>
            <a:noFill/>
            <a:ln w="9525">
              <a:noFill/>
              <a:miter lim="800000"/>
              <a:headEnd/>
              <a:tailEnd/>
            </a:ln>
          </p:spPr>
        </p:pic>
      </p:grpSp>
      <p:grpSp>
        <p:nvGrpSpPr>
          <p:cNvPr id="30" name="Group 25"/>
          <p:cNvGrpSpPr>
            <a:grpSpLocks noChangeAspect="1"/>
          </p:cNvGrpSpPr>
          <p:nvPr/>
        </p:nvGrpSpPr>
        <p:grpSpPr bwMode="auto">
          <a:xfrm>
            <a:off x="1630362" y="5334000"/>
            <a:ext cx="1419225" cy="1371600"/>
            <a:chOff x="5486400" y="4419600"/>
            <a:chExt cx="1981200" cy="1905000"/>
          </a:xfrm>
        </p:grpSpPr>
        <p:sp>
          <p:nvSpPr>
            <p:cNvPr id="32" name="Rectangle 31"/>
            <p:cNvSpPr/>
            <p:nvPr/>
          </p:nvSpPr>
          <p:spPr>
            <a:xfrm>
              <a:off x="5486400" y="4419600"/>
              <a:ext cx="1981200" cy="1905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3" name="Picture 32" descr="C:\Users\iendres2\Desktop\overview\2007_000332_proposal_1i.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62600" y="4459530"/>
              <a:ext cx="1828800" cy="1788870"/>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Ranking Regions</a:t>
            </a:r>
            <a:endParaRPr lang="en-US" dirty="0"/>
          </a:p>
        </p:txBody>
      </p:sp>
      <p:sp>
        <p:nvSpPr>
          <p:cNvPr id="3" name="Content Placeholder 2"/>
          <p:cNvSpPr>
            <a:spLocks noGrp="1"/>
          </p:cNvSpPr>
          <p:nvPr>
            <p:ph idx="1"/>
          </p:nvPr>
        </p:nvSpPr>
        <p:spPr/>
        <p:txBody>
          <a:bodyPr/>
          <a:lstStyle/>
          <a:p>
            <a:endParaRPr lang="en-US" dirty="0" smtClean="0"/>
          </a:p>
          <a:p>
            <a:r>
              <a:rPr lang="en-US" dirty="0" smtClean="0"/>
              <a:t>Learn weights to rank region based on appearance and diversity</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t>Experimental Setup</a:t>
            </a:r>
          </a:p>
        </p:txBody>
      </p:sp>
      <p:pic>
        <p:nvPicPr>
          <p:cNvPr id="23556" name="Picture 3" descr="C:\Users\iendres2\Desktop\images\2007_001175.jpg"/>
          <p:cNvPicPr>
            <a:picLocks noChangeAspect="1" noChangeArrowheads="1"/>
          </p:cNvPicPr>
          <p:nvPr/>
        </p:nvPicPr>
        <p:blipFill>
          <a:blip r:embed="rId2" cstate="print"/>
          <a:srcRect/>
          <a:stretch>
            <a:fillRect/>
          </a:stretch>
        </p:blipFill>
        <p:spPr bwMode="auto">
          <a:xfrm>
            <a:off x="2124075" y="5765800"/>
            <a:ext cx="1341438" cy="1004888"/>
          </a:xfrm>
          <a:prstGeom prst="rect">
            <a:avLst/>
          </a:prstGeom>
          <a:noFill/>
          <a:ln w="9525">
            <a:noFill/>
            <a:miter lim="800000"/>
            <a:headEnd/>
            <a:tailEnd/>
          </a:ln>
        </p:spPr>
      </p:pic>
      <p:pic>
        <p:nvPicPr>
          <p:cNvPr id="23557" name="Picture 4" descr="C:\Users\iendres2\Desktop\images\2007_000847.jpg"/>
          <p:cNvPicPr>
            <a:picLocks noChangeAspect="1" noChangeArrowheads="1"/>
          </p:cNvPicPr>
          <p:nvPr/>
        </p:nvPicPr>
        <p:blipFill>
          <a:blip r:embed="rId3" cstate="print"/>
          <a:srcRect/>
          <a:stretch>
            <a:fillRect/>
          </a:stretch>
        </p:blipFill>
        <p:spPr bwMode="auto">
          <a:xfrm>
            <a:off x="930275" y="5775325"/>
            <a:ext cx="754063" cy="1006475"/>
          </a:xfrm>
          <a:prstGeom prst="rect">
            <a:avLst/>
          </a:prstGeom>
          <a:noFill/>
          <a:ln w="9525">
            <a:noFill/>
            <a:miter lim="800000"/>
            <a:headEnd/>
            <a:tailEnd/>
          </a:ln>
        </p:spPr>
      </p:pic>
      <p:pic>
        <p:nvPicPr>
          <p:cNvPr id="23558" name="Picture 6" descr="C:\Users\iendres2\Desktop\images\2007_000925.jpg"/>
          <p:cNvPicPr>
            <a:picLocks noChangeAspect="1" noChangeArrowheads="1"/>
          </p:cNvPicPr>
          <p:nvPr/>
        </p:nvPicPr>
        <p:blipFill>
          <a:blip r:embed="rId4" cstate="print"/>
          <a:srcRect/>
          <a:stretch>
            <a:fillRect/>
          </a:stretch>
        </p:blipFill>
        <p:spPr bwMode="auto">
          <a:xfrm>
            <a:off x="5686425" y="5765800"/>
            <a:ext cx="1425575" cy="1004888"/>
          </a:xfrm>
          <a:prstGeom prst="rect">
            <a:avLst/>
          </a:prstGeom>
          <a:noFill/>
          <a:ln w="9525">
            <a:noFill/>
            <a:miter lim="800000"/>
            <a:headEnd/>
            <a:tailEnd/>
          </a:ln>
        </p:spPr>
      </p:pic>
      <p:pic>
        <p:nvPicPr>
          <p:cNvPr id="23559" name="Picture 7" descr="C:\Users\iendres2\Desktop\images\2007_000999.jpg"/>
          <p:cNvPicPr>
            <a:picLocks noChangeAspect="1" noChangeArrowheads="1"/>
          </p:cNvPicPr>
          <p:nvPr/>
        </p:nvPicPr>
        <p:blipFill>
          <a:blip r:embed="rId5" cstate="print"/>
          <a:srcRect/>
          <a:stretch>
            <a:fillRect/>
          </a:stretch>
        </p:blipFill>
        <p:spPr bwMode="auto">
          <a:xfrm>
            <a:off x="7551738" y="5765800"/>
            <a:ext cx="754062" cy="1004888"/>
          </a:xfrm>
          <a:prstGeom prst="rect">
            <a:avLst/>
          </a:prstGeom>
          <a:noFill/>
          <a:ln w="9525">
            <a:noFill/>
            <a:miter lim="800000"/>
            <a:headEnd/>
            <a:tailEnd/>
          </a:ln>
        </p:spPr>
      </p:pic>
      <p:pic>
        <p:nvPicPr>
          <p:cNvPr id="23560" name="Picture 8" descr="C:\Users\iendres2\Desktop\images\2007_001154.jpg"/>
          <p:cNvPicPr>
            <a:picLocks noChangeAspect="1" noChangeArrowheads="1"/>
          </p:cNvPicPr>
          <p:nvPr/>
        </p:nvPicPr>
        <p:blipFill>
          <a:blip r:embed="rId6" cstate="print"/>
          <a:srcRect/>
          <a:stretch>
            <a:fillRect/>
          </a:stretch>
        </p:blipFill>
        <p:spPr bwMode="auto">
          <a:xfrm>
            <a:off x="3905250" y="5765800"/>
            <a:ext cx="1341438" cy="1004888"/>
          </a:xfrm>
          <a:prstGeom prst="rect">
            <a:avLst/>
          </a:prstGeom>
          <a:noFill/>
          <a:ln w="9525">
            <a:noFill/>
            <a:miter lim="800000"/>
            <a:headEnd/>
            <a:tailEnd/>
          </a:ln>
        </p:spPr>
      </p:pic>
      <p:pic>
        <p:nvPicPr>
          <p:cNvPr id="23561" name="Picture 9" descr="C:\Users\iendres2\Desktop\images\374020.jpg"/>
          <p:cNvPicPr>
            <a:picLocks noChangeAspect="1" noChangeArrowheads="1"/>
          </p:cNvPicPr>
          <p:nvPr/>
        </p:nvPicPr>
        <p:blipFill>
          <a:blip r:embed="rId7" cstate="print"/>
          <a:srcRect/>
          <a:stretch>
            <a:fillRect/>
          </a:stretch>
        </p:blipFill>
        <p:spPr bwMode="auto">
          <a:xfrm>
            <a:off x="550863" y="4175125"/>
            <a:ext cx="1506537" cy="1006475"/>
          </a:xfrm>
          <a:prstGeom prst="rect">
            <a:avLst/>
          </a:prstGeom>
          <a:noFill/>
          <a:ln w="9525">
            <a:noFill/>
            <a:miter lim="800000"/>
            <a:headEnd/>
            <a:tailEnd/>
          </a:ln>
        </p:spPr>
      </p:pic>
      <p:pic>
        <p:nvPicPr>
          <p:cNvPr id="23562" name="Picture 11" descr="C:\Users\iendres2\Desktop\images\309004.jpg"/>
          <p:cNvPicPr>
            <a:picLocks noChangeAspect="1" noChangeArrowheads="1"/>
          </p:cNvPicPr>
          <p:nvPr/>
        </p:nvPicPr>
        <p:blipFill>
          <a:blip r:embed="rId8" cstate="print"/>
          <a:srcRect/>
          <a:stretch>
            <a:fillRect/>
          </a:stretch>
        </p:blipFill>
        <p:spPr bwMode="auto">
          <a:xfrm>
            <a:off x="2184400" y="4175125"/>
            <a:ext cx="1506538" cy="1006475"/>
          </a:xfrm>
          <a:prstGeom prst="rect">
            <a:avLst/>
          </a:prstGeom>
          <a:noFill/>
          <a:ln w="9525">
            <a:noFill/>
            <a:miter lim="800000"/>
            <a:headEnd/>
            <a:tailEnd/>
          </a:ln>
        </p:spPr>
      </p:pic>
      <p:pic>
        <p:nvPicPr>
          <p:cNvPr id="23563" name="Picture 12" descr="C:\Users\iendres2\Desktop\images\317080.jpg"/>
          <p:cNvPicPr>
            <a:picLocks noChangeAspect="1" noChangeArrowheads="1"/>
          </p:cNvPicPr>
          <p:nvPr/>
        </p:nvPicPr>
        <p:blipFill>
          <a:blip r:embed="rId9" cstate="print"/>
          <a:srcRect/>
          <a:stretch>
            <a:fillRect/>
          </a:stretch>
        </p:blipFill>
        <p:spPr bwMode="auto">
          <a:xfrm>
            <a:off x="3817938" y="4175125"/>
            <a:ext cx="1508125" cy="1006475"/>
          </a:xfrm>
          <a:prstGeom prst="rect">
            <a:avLst/>
          </a:prstGeom>
          <a:noFill/>
          <a:ln w="9525">
            <a:noFill/>
            <a:miter lim="800000"/>
            <a:headEnd/>
            <a:tailEnd/>
          </a:ln>
        </p:spPr>
      </p:pic>
      <p:pic>
        <p:nvPicPr>
          <p:cNvPr id="23564" name="Picture 13" descr="C:\Users\iendres2\Desktop\images\353013.jpg"/>
          <p:cNvPicPr>
            <a:picLocks noChangeAspect="1" noChangeArrowheads="1"/>
          </p:cNvPicPr>
          <p:nvPr/>
        </p:nvPicPr>
        <p:blipFill>
          <a:blip r:embed="rId10" cstate="print"/>
          <a:srcRect/>
          <a:stretch>
            <a:fillRect/>
          </a:stretch>
        </p:blipFill>
        <p:spPr bwMode="auto">
          <a:xfrm>
            <a:off x="5453063" y="4175125"/>
            <a:ext cx="1506537" cy="1006475"/>
          </a:xfrm>
          <a:prstGeom prst="rect">
            <a:avLst/>
          </a:prstGeom>
          <a:noFill/>
          <a:ln w="9525">
            <a:noFill/>
            <a:miter lim="800000"/>
            <a:headEnd/>
            <a:tailEnd/>
          </a:ln>
        </p:spPr>
      </p:pic>
      <p:pic>
        <p:nvPicPr>
          <p:cNvPr id="23565" name="Picture 14" descr="C:\Users\iendres2\Desktop\images\361084.jpg"/>
          <p:cNvPicPr>
            <a:picLocks noChangeAspect="1" noChangeArrowheads="1"/>
          </p:cNvPicPr>
          <p:nvPr/>
        </p:nvPicPr>
        <p:blipFill>
          <a:blip r:embed="rId11" cstate="print"/>
          <a:srcRect/>
          <a:stretch>
            <a:fillRect/>
          </a:stretch>
        </p:blipFill>
        <p:spPr bwMode="auto">
          <a:xfrm>
            <a:off x="7086600" y="4175125"/>
            <a:ext cx="1506538" cy="1006475"/>
          </a:xfrm>
          <a:prstGeom prst="rect">
            <a:avLst/>
          </a:prstGeom>
          <a:noFill/>
          <a:ln w="9525">
            <a:noFill/>
            <a:miter lim="800000"/>
            <a:headEnd/>
            <a:tailEnd/>
          </a:ln>
        </p:spPr>
      </p:pic>
      <p:pic>
        <p:nvPicPr>
          <p:cNvPr id="23566" name="Picture 15" descr="C:\Users\iendres2\Desktop\images\170054.jpg"/>
          <p:cNvPicPr>
            <a:picLocks noChangeAspect="1" noChangeArrowheads="1"/>
          </p:cNvPicPr>
          <p:nvPr/>
        </p:nvPicPr>
        <p:blipFill>
          <a:blip r:embed="rId12" cstate="print"/>
          <a:srcRect/>
          <a:stretch>
            <a:fillRect/>
          </a:stretch>
        </p:blipFill>
        <p:spPr bwMode="auto">
          <a:xfrm>
            <a:off x="1600200" y="1751013"/>
            <a:ext cx="2743200" cy="1830387"/>
          </a:xfrm>
          <a:prstGeom prst="rect">
            <a:avLst/>
          </a:prstGeom>
          <a:noFill/>
          <a:ln w="9525">
            <a:noFill/>
            <a:miter lim="800000"/>
            <a:headEnd/>
            <a:tailEnd/>
          </a:ln>
        </p:spPr>
      </p:pic>
      <p:grpSp>
        <p:nvGrpSpPr>
          <p:cNvPr id="2" name="Group 20"/>
          <p:cNvGrpSpPr>
            <a:grpSpLocks/>
          </p:cNvGrpSpPr>
          <p:nvPr/>
        </p:nvGrpSpPr>
        <p:grpSpPr bwMode="auto">
          <a:xfrm>
            <a:off x="4797425" y="1751013"/>
            <a:ext cx="2746375" cy="1830387"/>
            <a:chOff x="4419600" y="1905000"/>
            <a:chExt cx="2746121" cy="1830387"/>
          </a:xfrm>
        </p:grpSpPr>
        <p:pic>
          <p:nvPicPr>
            <p:cNvPr id="23568" name="Picture 15" descr="C:\Users\iendres2\Desktop\images\170054.jpg"/>
            <p:cNvPicPr>
              <a:picLocks noChangeAspect="1" noChangeArrowheads="1"/>
            </p:cNvPicPr>
            <p:nvPr/>
          </p:nvPicPr>
          <p:blipFill>
            <a:blip r:embed="rId12" cstate="print"/>
            <a:srcRect/>
            <a:stretch>
              <a:fillRect/>
            </a:stretch>
          </p:blipFill>
          <p:spPr bwMode="auto">
            <a:xfrm>
              <a:off x="4419600" y="1905000"/>
              <a:ext cx="2742730" cy="1830387"/>
            </a:xfrm>
            <a:prstGeom prst="rect">
              <a:avLst/>
            </a:prstGeom>
            <a:noFill/>
            <a:ln w="9525">
              <a:noFill/>
              <a:miter lim="800000"/>
              <a:headEnd/>
              <a:tailEnd/>
            </a:ln>
          </p:spPr>
        </p:pic>
        <p:pic>
          <p:nvPicPr>
            <p:cNvPr id="23569" name="Picture 16" descr="C:\Users\iendres2\Desktop\170054_gt.png"/>
            <p:cNvPicPr>
              <a:picLocks noChangeAspect="1" noChangeArrowheads="1"/>
            </p:cNvPicPr>
            <p:nvPr/>
          </p:nvPicPr>
          <p:blipFill>
            <a:blip r:embed="rId13" cstate="print">
              <a:clrChange>
                <a:clrFrom>
                  <a:srgbClr val="00008F"/>
                </a:clrFrom>
                <a:clrTo>
                  <a:srgbClr val="00008F">
                    <a:alpha val="0"/>
                  </a:srgbClr>
                </a:clrTo>
              </a:clrChange>
            </a:blip>
            <a:srcRect/>
            <a:stretch>
              <a:fillRect/>
            </a:stretch>
          </p:blipFill>
          <p:spPr bwMode="auto">
            <a:xfrm>
              <a:off x="4419600" y="1905000"/>
              <a:ext cx="2746121" cy="1828800"/>
            </a:xfrm>
            <a:prstGeom prst="rect">
              <a:avLst/>
            </a:prstGeom>
            <a:noFill/>
            <a:ln w="9525">
              <a:noFill/>
              <a:miter lim="800000"/>
              <a:headEnd/>
              <a:tailEnd/>
            </a:ln>
          </p:spPr>
        </p:pic>
      </p:grpSp>
      <p:sp>
        <p:nvSpPr>
          <p:cNvPr id="23" name="TextBox 22"/>
          <p:cNvSpPr txBox="1"/>
          <p:nvPr/>
        </p:nvSpPr>
        <p:spPr>
          <a:xfrm>
            <a:off x="533400" y="1290935"/>
            <a:ext cx="391645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smtClean="0">
                <a:solidFill>
                  <a:sysClr val="windowText" lastClr="000000"/>
                </a:solidFill>
              </a:rPr>
              <a:t>Train on 200 BSDS images</a:t>
            </a:r>
          </a:p>
        </p:txBody>
      </p:sp>
      <p:sp>
        <p:nvSpPr>
          <p:cNvPr id="24" name="TextBox 23"/>
          <p:cNvSpPr txBox="1"/>
          <p:nvPr/>
        </p:nvSpPr>
        <p:spPr>
          <a:xfrm>
            <a:off x="543613" y="3709359"/>
            <a:ext cx="372570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smtClean="0">
                <a:solidFill>
                  <a:sysClr val="windowText" lastClr="000000"/>
                </a:solidFill>
              </a:rPr>
              <a:t>Test 1: 100 BSDS images</a:t>
            </a:r>
          </a:p>
        </p:txBody>
      </p:sp>
      <p:sp>
        <p:nvSpPr>
          <p:cNvPr id="25" name="TextBox 24"/>
          <p:cNvSpPr txBox="1"/>
          <p:nvPr/>
        </p:nvSpPr>
        <p:spPr>
          <a:xfrm>
            <a:off x="588036" y="5295029"/>
            <a:ext cx="663354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smtClean="0">
                <a:solidFill>
                  <a:sysClr val="windowText" lastClr="000000"/>
                </a:solidFill>
              </a:rPr>
              <a:t>Test 2: 512 Images from Pascal 2008 </a:t>
            </a:r>
            <a:r>
              <a:rPr lang="en-US" sz="2400" kern="0" dirty="0" err="1" smtClean="0">
                <a:solidFill>
                  <a:sysClr val="windowText" lastClr="000000"/>
                </a:solidFill>
              </a:rPr>
              <a:t>Seg</a:t>
            </a:r>
            <a:r>
              <a:rPr lang="en-US" sz="2400" kern="0" dirty="0" smtClean="0">
                <a:solidFill>
                  <a:sysClr val="windowText" lastClr="000000"/>
                </a:solidFill>
              </a:rPr>
              <a:t>. Val.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t>Results</a:t>
            </a:r>
            <a:endParaRPr lang="en-US" dirty="0" smtClean="0"/>
          </a:p>
        </p:txBody>
      </p:sp>
      <p:pic>
        <p:nvPicPr>
          <p:cNvPr id="25607" name="Picture 6"/>
          <p:cNvPicPr>
            <a:picLocks noChangeAspect="1" noChangeArrowheads="1"/>
          </p:cNvPicPr>
          <p:nvPr/>
        </p:nvPicPr>
        <p:blipFill>
          <a:blip r:embed="rId3" cstate="print"/>
          <a:srcRect/>
          <a:stretch>
            <a:fillRect/>
          </a:stretch>
        </p:blipFill>
        <p:spPr bwMode="auto">
          <a:xfrm>
            <a:off x="288006" y="2667000"/>
            <a:ext cx="4436394" cy="2971800"/>
          </a:xfrm>
          <a:prstGeom prst="rect">
            <a:avLst/>
          </a:prstGeom>
          <a:noFill/>
          <a:ln w="9525">
            <a:noFill/>
            <a:miter lim="800000"/>
            <a:headEnd/>
            <a:tailEnd/>
          </a:ln>
        </p:spPr>
      </p:pic>
      <p:pic>
        <p:nvPicPr>
          <p:cNvPr id="25608" name="Picture 7"/>
          <p:cNvPicPr>
            <a:picLocks noChangeAspect="1" noChangeArrowheads="1"/>
          </p:cNvPicPr>
          <p:nvPr/>
        </p:nvPicPr>
        <p:blipFill>
          <a:blip r:embed="rId4" cstate="print"/>
          <a:srcRect/>
          <a:stretch>
            <a:fillRect/>
          </a:stretch>
        </p:blipFill>
        <p:spPr bwMode="auto">
          <a:xfrm>
            <a:off x="4953000" y="2667000"/>
            <a:ext cx="3936233" cy="2971800"/>
          </a:xfrm>
          <a:prstGeom prst="rect">
            <a:avLst/>
          </a:prstGeom>
          <a:noFill/>
          <a:ln w="9525">
            <a:noFill/>
            <a:miter lim="800000"/>
            <a:headEnd/>
            <a:tailEnd/>
          </a:ln>
        </p:spPr>
      </p:pic>
      <p:sp>
        <p:nvSpPr>
          <p:cNvPr id="25609" name="TextBox 9"/>
          <p:cNvSpPr txBox="1">
            <a:spLocks noChangeArrowheads="1"/>
          </p:cNvSpPr>
          <p:nvPr/>
        </p:nvSpPr>
        <p:spPr bwMode="auto">
          <a:xfrm>
            <a:off x="3581400" y="1371600"/>
            <a:ext cx="1447800" cy="461665"/>
          </a:xfrm>
          <a:prstGeom prst="rect">
            <a:avLst/>
          </a:prstGeom>
          <a:noFill/>
          <a:ln w="9525">
            <a:noFill/>
            <a:miter lim="800000"/>
            <a:headEnd/>
            <a:tailEnd/>
          </a:ln>
        </p:spPr>
        <p:txBody>
          <a:bodyPr>
            <a:spAutoFit/>
          </a:bodyPr>
          <a:lstStyle/>
          <a:p>
            <a:pPr algn="ctr"/>
            <a:r>
              <a:rPr lang="en-US" sz="2400" dirty="0"/>
              <a:t>Pascal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t>Results</a:t>
            </a:r>
            <a:endParaRPr lang="en-US" dirty="0" smtClean="0"/>
          </a:p>
        </p:txBody>
      </p:sp>
      <p:pic>
        <p:nvPicPr>
          <p:cNvPr id="25603" name="Picture 2"/>
          <p:cNvPicPr>
            <a:picLocks noChangeAspect="1" noChangeArrowheads="1"/>
          </p:cNvPicPr>
          <p:nvPr/>
        </p:nvPicPr>
        <p:blipFill>
          <a:blip r:embed="rId3" cstate="print"/>
          <a:srcRect/>
          <a:stretch>
            <a:fillRect/>
          </a:stretch>
        </p:blipFill>
        <p:spPr bwMode="auto">
          <a:xfrm>
            <a:off x="159839" y="2819400"/>
            <a:ext cx="4412161" cy="2989262"/>
          </a:xfrm>
          <a:prstGeom prst="rect">
            <a:avLst/>
          </a:prstGeom>
          <a:noFill/>
          <a:ln w="9525">
            <a:noFill/>
            <a:miter lim="800000"/>
            <a:headEnd/>
            <a:tailEnd/>
          </a:ln>
        </p:spPr>
      </p:pic>
      <p:pic>
        <p:nvPicPr>
          <p:cNvPr id="25605" name="Picture 4"/>
          <p:cNvPicPr>
            <a:picLocks noChangeAspect="1" noChangeArrowheads="1"/>
          </p:cNvPicPr>
          <p:nvPr/>
        </p:nvPicPr>
        <p:blipFill>
          <a:blip r:embed="rId4" cstate="print"/>
          <a:srcRect/>
          <a:stretch>
            <a:fillRect/>
          </a:stretch>
        </p:blipFill>
        <p:spPr bwMode="auto">
          <a:xfrm>
            <a:off x="4724400" y="2870078"/>
            <a:ext cx="4343400" cy="2921121"/>
          </a:xfrm>
          <a:prstGeom prst="rect">
            <a:avLst/>
          </a:prstGeom>
          <a:noFill/>
          <a:ln w="9525">
            <a:noFill/>
            <a:miter lim="800000"/>
            <a:headEnd/>
            <a:tailEnd/>
          </a:ln>
        </p:spPr>
      </p:pic>
      <p:sp>
        <p:nvSpPr>
          <p:cNvPr id="25610" name="TextBox 10"/>
          <p:cNvSpPr txBox="1">
            <a:spLocks noChangeArrowheads="1"/>
          </p:cNvSpPr>
          <p:nvPr/>
        </p:nvSpPr>
        <p:spPr bwMode="auto">
          <a:xfrm>
            <a:off x="3810000" y="1371600"/>
            <a:ext cx="1447800" cy="461665"/>
          </a:xfrm>
          <a:prstGeom prst="rect">
            <a:avLst/>
          </a:prstGeom>
          <a:noFill/>
          <a:ln w="9525">
            <a:noFill/>
            <a:miter lim="800000"/>
            <a:headEnd/>
            <a:tailEnd/>
          </a:ln>
        </p:spPr>
        <p:txBody>
          <a:bodyPr>
            <a:spAutoFit/>
          </a:bodyPr>
          <a:lstStyle/>
          <a:p>
            <a:pPr algn="ctr"/>
            <a:r>
              <a:rPr lang="en-US" sz="2400" dirty="0"/>
              <a:t>BSDS</a:t>
            </a:r>
          </a:p>
        </p:txBody>
      </p:sp>
      <p:sp>
        <p:nvSpPr>
          <p:cNvPr id="25611" name="TextBox 11"/>
          <p:cNvSpPr txBox="1">
            <a:spLocks noChangeArrowheads="1"/>
          </p:cNvSpPr>
          <p:nvPr/>
        </p:nvSpPr>
        <p:spPr bwMode="auto">
          <a:xfrm>
            <a:off x="228600" y="2362200"/>
            <a:ext cx="2895600" cy="381000"/>
          </a:xfrm>
          <a:prstGeom prst="rect">
            <a:avLst/>
          </a:prstGeom>
          <a:noFill/>
          <a:ln w="9525">
            <a:noFill/>
            <a:miter lim="800000"/>
            <a:headEnd/>
            <a:tailEnd/>
          </a:ln>
        </p:spPr>
        <p:txBody>
          <a:bodyPr>
            <a:spAutoFit/>
          </a:bodyPr>
          <a:lstStyle/>
          <a:p>
            <a:r>
              <a:rPr lang="en-US" dirty="0"/>
              <a:t>(Rank, % overlap)</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smtClean="0"/>
              <a:t>Results on PASCAL</a:t>
            </a:r>
            <a:endParaRPr lang="en-US" dirty="0" smtClean="0"/>
          </a:p>
        </p:txBody>
      </p:sp>
      <p:pic>
        <p:nvPicPr>
          <p:cNvPr id="27651" name="Picture 2"/>
          <p:cNvPicPr>
            <a:picLocks noChangeAspect="1" noChangeArrowheads="1"/>
          </p:cNvPicPr>
          <p:nvPr/>
        </p:nvPicPr>
        <p:blipFill>
          <a:blip r:embed="rId2" cstate="print"/>
          <a:srcRect/>
          <a:stretch>
            <a:fillRect/>
          </a:stretch>
        </p:blipFill>
        <p:spPr bwMode="auto">
          <a:xfrm>
            <a:off x="153987" y="2209800"/>
            <a:ext cx="8837613" cy="3733800"/>
          </a:xfrm>
          <a:prstGeom prst="rect">
            <a:avLst/>
          </a:prstGeom>
          <a:noFill/>
          <a:ln w="9525">
            <a:noFill/>
            <a:miter lim="800000"/>
            <a:headEnd/>
            <a:tailEnd/>
          </a:ln>
        </p:spPr>
      </p:pic>
      <p:sp>
        <p:nvSpPr>
          <p:cNvPr id="4" name="TextBox 3"/>
          <p:cNvSpPr txBox="1"/>
          <p:nvPr/>
        </p:nvSpPr>
        <p:spPr>
          <a:xfrm>
            <a:off x="1524000" y="1840468"/>
            <a:ext cx="5767541" cy="369332"/>
          </a:xfrm>
          <a:prstGeom prst="rect">
            <a:avLst/>
          </a:prstGeom>
          <a:noFill/>
        </p:spPr>
        <p:txBody>
          <a:bodyPr wrap="none" rtlCol="0">
            <a:spAutoFit/>
          </a:bodyPr>
          <a:lstStyle/>
          <a:p>
            <a:r>
              <a:rPr lang="en-US" b="1" dirty="0" smtClean="0"/>
              <a:t>Recall (Region Measure) for PASCAL VOC 2008 Val</a:t>
            </a:r>
            <a:endParaRPr lang="en-US"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smtClean="0"/>
              <a:t>Very High Recall in PASCAL</a:t>
            </a:r>
          </a:p>
        </p:txBody>
      </p:sp>
      <p:sp>
        <p:nvSpPr>
          <p:cNvPr id="4" name="TextBox 3"/>
          <p:cNvSpPr txBox="1"/>
          <p:nvPr/>
        </p:nvSpPr>
        <p:spPr>
          <a:xfrm>
            <a:off x="1524000" y="1840468"/>
            <a:ext cx="5767541" cy="369332"/>
          </a:xfrm>
          <a:prstGeom prst="rect">
            <a:avLst/>
          </a:prstGeom>
          <a:noFill/>
        </p:spPr>
        <p:txBody>
          <a:bodyPr wrap="none" rtlCol="0">
            <a:spAutoFit/>
          </a:bodyPr>
          <a:lstStyle/>
          <a:p>
            <a:r>
              <a:rPr lang="en-US" b="1" dirty="0" smtClean="0"/>
              <a:t>Recall (Region Measure) for PASCAL VOC 2008 Val</a:t>
            </a:r>
            <a:endParaRPr lang="en-US" b="1" dirty="0"/>
          </a:p>
        </p:txBody>
      </p:sp>
      <p:graphicFrame>
        <p:nvGraphicFramePr>
          <p:cNvPr id="139266" name="Object 2"/>
          <p:cNvGraphicFramePr>
            <a:graphicFrameLocks noChangeAspect="1"/>
          </p:cNvGraphicFramePr>
          <p:nvPr/>
        </p:nvGraphicFramePr>
        <p:xfrm>
          <a:off x="-381000" y="2382911"/>
          <a:ext cx="10134600" cy="3865489"/>
        </p:xfrm>
        <a:graphic>
          <a:graphicData uri="http://schemas.openxmlformats.org/presentationml/2006/ole">
            <p:oleObj spid="_x0000_s140290" name="Acrobat Document" r:id="rId3" imgW="8660921" imgH="3303754" progId="AcroExch.Document.7">
              <p:embed/>
            </p:oleObj>
          </a:graphicData>
        </a:graphic>
      </p:graphicFrame>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228600" y="1295400"/>
            <a:ext cx="8686800" cy="990600"/>
          </a:xfrm>
          <a:solidFill>
            <a:schemeClr val="accent1">
              <a:lumMod val="20000"/>
              <a:lumOff val="80000"/>
            </a:schemeClr>
          </a:solidFill>
          <a:ln w="28575">
            <a:solidFill>
              <a:schemeClr val="tx1"/>
            </a:solidFill>
          </a:ln>
        </p:spPr>
        <p:txBody>
          <a:bodyPr/>
          <a:lstStyle/>
          <a:p>
            <a:pPr>
              <a:buNone/>
            </a:pPr>
            <a:r>
              <a:rPr lang="en-US" sz="2000" dirty="0" smtClean="0"/>
              <a:t>	</a:t>
            </a:r>
            <a:r>
              <a:rPr lang="en-US" sz="2400" dirty="0" smtClean="0"/>
              <a:t>In early recognition systems, most objects will not be precisely identifiable</a:t>
            </a:r>
          </a:p>
          <a:p>
            <a:endParaRPr lang="en-US" sz="2800" dirty="0"/>
          </a:p>
        </p:txBody>
      </p:sp>
      <p:sp>
        <p:nvSpPr>
          <p:cNvPr id="6" name="Content Placeholder 2"/>
          <p:cNvSpPr txBox="1">
            <a:spLocks/>
          </p:cNvSpPr>
          <p:nvPr/>
        </p:nvSpPr>
        <p:spPr bwMode="auto">
          <a:xfrm>
            <a:off x="228599" y="2438400"/>
            <a:ext cx="8686800" cy="914400"/>
          </a:xfrm>
          <a:prstGeom prst="rect">
            <a:avLst/>
          </a:prstGeom>
          <a:solidFill>
            <a:schemeClr val="accent1">
              <a:lumMod val="20000"/>
              <a:lumOff val="80000"/>
            </a:schemeClr>
          </a:solid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r>
              <a:rPr lang="en-US" sz="2400" dirty="0" smtClean="0"/>
              <a:t>    Crucial question: What should a recognition system do      </a:t>
            </a:r>
          </a:p>
          <a:p>
            <a:r>
              <a:rPr lang="en-US" sz="2400" dirty="0" smtClean="0"/>
              <a:t>    about these objects? </a:t>
            </a:r>
          </a:p>
          <a:p>
            <a:pPr marL="342900" marR="0" lvl="0" indent="-342900" algn="l" defTabSz="914400" rtl="0" eaLnBrk="0" fontAlgn="base" latinLnBrk="0" hangingPunct="0">
              <a:lnSpc>
                <a:spcPct val="110000"/>
              </a:lnSpc>
              <a:spcBef>
                <a:spcPts val="600"/>
              </a:spcBef>
              <a:spcAft>
                <a:spcPts val="600"/>
              </a:spcAft>
              <a:buClr>
                <a:srgbClr val="000099"/>
              </a:buClr>
              <a:buSzPct val="110000"/>
              <a:buFontTx/>
              <a:buChar char="•"/>
              <a:tabLst/>
              <a:defRPr/>
            </a:pPr>
            <a:endParaRPr kumimoji="0" lang="en-US" sz="2800" b="0" i="0" u="none" strike="noStrike" kern="0" cap="none" spc="0" normalizeH="0" baseline="0" noProof="0" dirty="0">
              <a:ln>
                <a:noFill/>
              </a:ln>
              <a:solidFill>
                <a:srgbClr val="000000"/>
              </a:solidFill>
              <a:effectLst/>
              <a:uLnTx/>
              <a:uFillTx/>
              <a:latin typeface="+mn-lt"/>
              <a:ea typeface="+mn-ea"/>
              <a:cs typeface="+mn-cs"/>
            </a:endParaRPr>
          </a:p>
        </p:txBody>
      </p:sp>
      <p:sp>
        <p:nvSpPr>
          <p:cNvPr id="5" name="Content Placeholder 2"/>
          <p:cNvSpPr txBox="1">
            <a:spLocks/>
          </p:cNvSpPr>
          <p:nvPr/>
        </p:nvSpPr>
        <p:spPr bwMode="auto">
          <a:xfrm>
            <a:off x="228599" y="3505200"/>
            <a:ext cx="8686800" cy="1905000"/>
          </a:xfrm>
          <a:prstGeom prst="rect">
            <a:avLst/>
          </a:prstGeom>
          <a:solidFill>
            <a:schemeClr val="accent1">
              <a:lumMod val="20000"/>
              <a:lumOff val="80000"/>
            </a:schemeClr>
          </a:solid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r>
              <a:rPr lang="en-US" sz="2400" dirty="0" smtClean="0"/>
              <a:t>    We need to adapt both </a:t>
            </a:r>
            <a:r>
              <a:rPr lang="en-US" sz="2400" b="1" dirty="0" smtClean="0"/>
              <a:t>representation</a:t>
            </a:r>
            <a:r>
              <a:rPr lang="en-US" sz="2400" dirty="0" smtClean="0"/>
              <a:t> and    </a:t>
            </a:r>
          </a:p>
          <a:p>
            <a:r>
              <a:rPr lang="en-US" sz="2400" b="1" dirty="0" smtClean="0"/>
              <a:t>    mechanism </a:t>
            </a:r>
            <a:endParaRPr lang="en-US" sz="2000" dirty="0" smtClean="0"/>
          </a:p>
          <a:p>
            <a:pPr lvl="1">
              <a:buFont typeface="Arial" pitchFamily="34" charset="0"/>
              <a:buChar char="–"/>
            </a:pPr>
            <a:r>
              <a:rPr lang="en-US" sz="2000" dirty="0" smtClean="0"/>
              <a:t> </a:t>
            </a:r>
            <a:r>
              <a:rPr lang="en-US" sz="2000" dirty="0" smtClean="0"/>
              <a:t>Emphasize accurate prediction and description of many objects, rather than categorization of a </a:t>
            </a:r>
            <a:r>
              <a:rPr lang="en-US" sz="2000" dirty="0" smtClean="0"/>
              <a:t>few</a:t>
            </a:r>
          </a:p>
          <a:p>
            <a:pPr lvl="1">
              <a:buFont typeface="Arial" pitchFamily="34" charset="0"/>
              <a:buChar char="–"/>
            </a:pPr>
            <a:r>
              <a:rPr lang="en-US" sz="2000" dirty="0" smtClean="0"/>
              <a:t> </a:t>
            </a:r>
            <a:r>
              <a:rPr lang="en-US" sz="2000" dirty="0" smtClean="0"/>
              <a:t>Learning and search should be easier as new categories are added</a:t>
            </a:r>
            <a:endParaRPr lang="en-US" sz="2000" dirty="0" smtClean="0"/>
          </a:p>
          <a:p>
            <a:pPr lvl="1">
              <a:buFont typeface="Arial" pitchFamily="34" charset="0"/>
              <a:buChar char="–"/>
            </a:pPr>
            <a:endParaRPr lang="en-US" sz="2400" dirty="0" smtClean="0"/>
          </a:p>
          <a:p>
            <a:pPr marL="342900" marR="0" lvl="0" indent="-342900" algn="l" defTabSz="914400" rtl="0" eaLnBrk="0" fontAlgn="base" latinLnBrk="0" hangingPunct="0">
              <a:lnSpc>
                <a:spcPct val="110000"/>
              </a:lnSpc>
              <a:spcBef>
                <a:spcPts val="600"/>
              </a:spcBef>
              <a:spcAft>
                <a:spcPts val="600"/>
              </a:spcAft>
              <a:buClr>
                <a:srgbClr val="000099"/>
              </a:buClr>
              <a:buSzPct val="110000"/>
              <a:buFontTx/>
              <a:buChar char="•"/>
              <a:tabLst/>
              <a:defRPr/>
            </a:pPr>
            <a:endParaRPr kumimoji="0" lang="en-US" sz="2800" b="0" i="0" u="none" strike="noStrike" kern="0" cap="none" spc="0" normalizeH="0" baseline="0" noProof="0" dirty="0">
              <a:ln>
                <a:noFill/>
              </a:ln>
              <a:solidFill>
                <a:srgbClr val="000000"/>
              </a:solidFill>
              <a:effectLst/>
              <a:uLnTx/>
              <a:uFillTx/>
              <a:latin typeface="+mn-lt"/>
              <a:ea typeface="+mn-ea"/>
              <a:cs typeface="+mn-cs"/>
            </a:endParaRPr>
          </a:p>
        </p:txBody>
      </p:sp>
      <p:sp>
        <p:nvSpPr>
          <p:cNvPr id="7" name="Content Placeholder 2"/>
          <p:cNvSpPr txBox="1">
            <a:spLocks/>
          </p:cNvSpPr>
          <p:nvPr/>
        </p:nvSpPr>
        <p:spPr bwMode="auto">
          <a:xfrm>
            <a:off x="228600" y="5562600"/>
            <a:ext cx="8686800" cy="900026"/>
          </a:xfrm>
          <a:prstGeom prst="rect">
            <a:avLst/>
          </a:prstGeom>
          <a:solidFill>
            <a:schemeClr val="accent1">
              <a:lumMod val="20000"/>
              <a:lumOff val="80000"/>
            </a:schemeClr>
          </a:solid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r>
              <a:rPr lang="en-US" sz="2400" dirty="0" smtClean="0"/>
              <a:t> </a:t>
            </a:r>
            <a:r>
              <a:rPr lang="en-US" sz="2400" dirty="0" smtClean="0"/>
              <a:t>  </a:t>
            </a:r>
            <a:r>
              <a:rPr lang="en-US" sz="2400" dirty="0" smtClean="0"/>
              <a:t>We have the tools to solve these problems – much to be   </a:t>
            </a:r>
          </a:p>
          <a:p>
            <a:r>
              <a:rPr lang="en-US" sz="2400" dirty="0" smtClean="0"/>
              <a:t> </a:t>
            </a:r>
            <a:r>
              <a:rPr lang="en-US" sz="2400" dirty="0" smtClean="0"/>
              <a:t>  </a:t>
            </a:r>
            <a:r>
              <a:rPr lang="en-US" sz="2400" dirty="0" smtClean="0"/>
              <a:t>done.</a:t>
            </a:r>
            <a:endParaRPr lang="en-US" sz="2400" dirty="0" smtClean="0"/>
          </a:p>
          <a:p>
            <a:pPr marL="342900" marR="0" lvl="0" indent="-342900" algn="l" defTabSz="914400" rtl="0" eaLnBrk="0" fontAlgn="base" latinLnBrk="0" hangingPunct="0">
              <a:lnSpc>
                <a:spcPct val="110000"/>
              </a:lnSpc>
              <a:spcBef>
                <a:spcPts val="600"/>
              </a:spcBef>
              <a:spcAft>
                <a:spcPts val="600"/>
              </a:spcAft>
              <a:buClr>
                <a:srgbClr val="000099"/>
              </a:buClr>
              <a:buSzPct val="110000"/>
              <a:buFontTx/>
              <a:buChar char="•"/>
              <a:tabLst/>
              <a:defRPr/>
            </a:pPr>
            <a:endParaRPr kumimoji="0" lang="en-US" sz="2800" b="0" i="0" u="none" strike="noStrike" kern="0" cap="none" spc="0" normalizeH="0" baseline="0" noProof="0" dirty="0">
              <a:ln>
                <a:noFill/>
              </a:ln>
              <a:solidFill>
                <a:srgbClr val="000000"/>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pPr>
              <a:buNone/>
            </a:pPr>
            <a:endParaRPr lang="en-US" dirty="0" smtClean="0"/>
          </a:p>
        </p:txBody>
      </p:sp>
      <p:pic>
        <p:nvPicPr>
          <p:cNvPr id="7" name="Picture 2" descr="http://www.nsf.gov/images/logos/nsf1.jpg"/>
          <p:cNvPicPr>
            <a:picLocks noChangeAspect="1" noChangeArrowheads="1"/>
          </p:cNvPicPr>
          <p:nvPr/>
        </p:nvPicPr>
        <p:blipFill>
          <a:blip r:embed="rId2" cstate="print"/>
          <a:srcRect/>
          <a:stretch>
            <a:fillRect/>
          </a:stretch>
        </p:blipFill>
        <p:spPr bwMode="auto">
          <a:xfrm>
            <a:off x="6248400" y="5554796"/>
            <a:ext cx="1295400" cy="1303204"/>
          </a:xfrm>
          <a:prstGeom prst="rect">
            <a:avLst/>
          </a:prstGeom>
          <a:noFill/>
        </p:spPr>
      </p:pic>
      <p:pic>
        <p:nvPicPr>
          <p:cNvPr id="8" name="Picture 8" descr="http://www.costpernews.com/wp-content/uploads/2007/04/google_logo.jpg"/>
          <p:cNvPicPr>
            <a:picLocks noChangeAspect="1" noChangeArrowheads="1"/>
          </p:cNvPicPr>
          <p:nvPr/>
        </p:nvPicPr>
        <p:blipFill>
          <a:blip r:embed="rId3" cstate="print"/>
          <a:srcRect/>
          <a:stretch>
            <a:fillRect/>
          </a:stretch>
        </p:blipFill>
        <p:spPr bwMode="auto">
          <a:xfrm>
            <a:off x="3581400" y="5867400"/>
            <a:ext cx="2209800" cy="920750"/>
          </a:xfrm>
          <a:prstGeom prst="rect">
            <a:avLst/>
          </a:prstGeom>
          <a:noFill/>
        </p:spPr>
      </p:pic>
      <p:grpSp>
        <p:nvGrpSpPr>
          <p:cNvPr id="4" name="Group 61"/>
          <p:cNvGrpSpPr>
            <a:grpSpLocks noChangeAspect="1"/>
          </p:cNvGrpSpPr>
          <p:nvPr/>
        </p:nvGrpSpPr>
        <p:grpSpPr>
          <a:xfrm>
            <a:off x="1371600" y="1219200"/>
            <a:ext cx="7452096" cy="4231590"/>
            <a:chOff x="19888200" y="8763000"/>
            <a:chExt cx="9661896" cy="5486401"/>
          </a:xfrm>
        </p:grpSpPr>
        <p:pic>
          <p:nvPicPr>
            <p:cNvPr id="35" name="Picture 3" descr="n02968473_2112.JPEG"/>
            <p:cNvPicPr>
              <a:picLocks noChangeAspect="1"/>
            </p:cNvPicPr>
            <p:nvPr/>
          </p:nvPicPr>
          <p:blipFill>
            <a:blip r:embed="rId4" cstate="print"/>
            <a:stretch>
              <a:fillRect/>
            </a:stretch>
          </p:blipFill>
          <p:spPr>
            <a:xfrm>
              <a:off x="20075970" y="8763000"/>
              <a:ext cx="7315201" cy="5486401"/>
            </a:xfrm>
            <a:prstGeom prst="rect">
              <a:avLst/>
            </a:prstGeom>
            <a:noFill/>
            <a:ln>
              <a:noFill/>
            </a:ln>
          </p:spPr>
        </p:pic>
        <p:sp>
          <p:nvSpPr>
            <p:cNvPr id="36" name="Rectangle 35"/>
            <p:cNvSpPr/>
            <p:nvPr/>
          </p:nvSpPr>
          <p:spPr>
            <a:xfrm>
              <a:off x="20075970" y="10532012"/>
              <a:ext cx="3176198" cy="2532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p:cNvSpPr/>
            <p:nvPr/>
          </p:nvSpPr>
          <p:spPr>
            <a:xfrm>
              <a:off x="22007442" y="11776739"/>
              <a:ext cx="1126692" cy="1126692"/>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p:cNvSpPr/>
            <p:nvPr/>
          </p:nvSpPr>
          <p:spPr>
            <a:xfrm>
              <a:off x="23938914" y="10328135"/>
              <a:ext cx="2736252" cy="3058164"/>
            </a:xfrm>
            <a:prstGeom prst="rect">
              <a:avLst/>
            </a:prstGeom>
            <a:noFill/>
            <a:ln w="57150">
              <a:solidFill>
                <a:srgbClr val="0CE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p:cNvSpPr/>
            <p:nvPr/>
          </p:nvSpPr>
          <p:spPr>
            <a:xfrm>
              <a:off x="25387518" y="12098651"/>
              <a:ext cx="386294" cy="1126692"/>
            </a:xfrm>
            <a:prstGeom prst="rect">
              <a:avLst/>
            </a:prstGeom>
            <a:noFill/>
            <a:ln w="57150">
              <a:solidFill>
                <a:srgbClr val="0CE2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p:cNvSpPr/>
            <p:nvPr/>
          </p:nvSpPr>
          <p:spPr>
            <a:xfrm>
              <a:off x="25548474" y="10811005"/>
              <a:ext cx="959141" cy="1126692"/>
            </a:xfrm>
            <a:prstGeom prst="rect">
              <a:avLst/>
            </a:prstGeom>
            <a:noFill/>
            <a:ln w="57150">
              <a:solidFill>
                <a:srgbClr val="0CE21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5" name="Group 87"/>
            <p:cNvGrpSpPr/>
            <p:nvPr/>
          </p:nvGrpSpPr>
          <p:grpSpPr>
            <a:xfrm>
              <a:off x="20021307" y="9994127"/>
              <a:ext cx="1816620" cy="598565"/>
              <a:chOff x="5907896" y="2128218"/>
              <a:chExt cx="806281" cy="265664"/>
            </a:xfrm>
          </p:grpSpPr>
          <p:sp>
            <p:nvSpPr>
              <p:cNvPr id="42" name="Rounded Rectangle 41"/>
              <p:cNvSpPr/>
              <p:nvPr/>
            </p:nvSpPr>
            <p:spPr>
              <a:xfrm>
                <a:off x="5907896" y="2143116"/>
                <a:ext cx="642942" cy="214314"/>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43" name="TextBox 42"/>
              <p:cNvSpPr txBox="1"/>
              <p:nvPr/>
            </p:nvSpPr>
            <p:spPr>
              <a:xfrm>
                <a:off x="5916458" y="2128218"/>
                <a:ext cx="797719" cy="265664"/>
              </a:xfrm>
              <a:prstGeom prst="rect">
                <a:avLst/>
              </a:prstGeom>
              <a:noFill/>
              <a:ln>
                <a:noFill/>
              </a:ln>
            </p:spPr>
            <p:txBody>
              <a:bodyPr wrap="square" rtlCol="0">
                <a:spAutoFit/>
              </a:bodyPr>
              <a:lstStyle/>
              <a:p>
                <a:r>
                  <a:rPr lang="en-US" sz="2400" b="1" dirty="0" smtClean="0">
                    <a:solidFill>
                      <a:srgbClr val="FF0000"/>
                    </a:solidFill>
                    <a:latin typeface="Calibri" pitchFamily="34" charset="0"/>
                    <a:cs typeface="Calibri" pitchFamily="34" charset="0"/>
                  </a:rPr>
                  <a:t>Vehicle</a:t>
                </a:r>
                <a:endParaRPr lang="en-US" sz="2400" b="1" dirty="0">
                  <a:solidFill>
                    <a:srgbClr val="FF0000"/>
                  </a:solidFill>
                  <a:latin typeface="Calibri" pitchFamily="34" charset="0"/>
                  <a:cs typeface="Calibri" pitchFamily="34" charset="0"/>
                </a:endParaRPr>
              </a:p>
            </p:txBody>
          </p:sp>
        </p:grpSp>
        <p:grpSp>
          <p:nvGrpSpPr>
            <p:cNvPr id="6" name="Group 92"/>
            <p:cNvGrpSpPr/>
            <p:nvPr/>
          </p:nvGrpSpPr>
          <p:grpSpPr>
            <a:xfrm>
              <a:off x="21982756" y="11238861"/>
              <a:ext cx="1797329" cy="598565"/>
              <a:chOff x="5111124" y="2028758"/>
              <a:chExt cx="797719" cy="265665"/>
            </a:xfrm>
          </p:grpSpPr>
          <p:sp>
            <p:nvSpPr>
              <p:cNvPr id="45" name="Rounded Rectangle 44"/>
              <p:cNvSpPr/>
              <p:nvPr/>
            </p:nvSpPr>
            <p:spPr>
              <a:xfrm>
                <a:off x="5128453" y="2068233"/>
                <a:ext cx="524645" cy="182880"/>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46" name="TextBox 45"/>
              <p:cNvSpPr txBox="1"/>
              <p:nvPr/>
            </p:nvSpPr>
            <p:spPr>
              <a:xfrm>
                <a:off x="5111124" y="2028758"/>
                <a:ext cx="797719" cy="265665"/>
              </a:xfrm>
              <a:prstGeom prst="rect">
                <a:avLst/>
              </a:prstGeom>
              <a:noFill/>
              <a:ln>
                <a:noFill/>
              </a:ln>
            </p:spPr>
            <p:txBody>
              <a:bodyPr wrap="square" rtlCol="0">
                <a:spAutoFit/>
              </a:bodyPr>
              <a:lstStyle/>
              <a:p>
                <a:r>
                  <a:rPr lang="en-US" sz="2400" b="1" dirty="0">
                    <a:solidFill>
                      <a:srgbClr val="FF0000"/>
                    </a:solidFill>
                    <a:latin typeface="Calibri" pitchFamily="34" charset="0"/>
                    <a:cs typeface="Calibri" pitchFamily="34" charset="0"/>
                  </a:rPr>
                  <a:t>W</a:t>
                </a:r>
                <a:r>
                  <a:rPr lang="en-US" sz="2400" b="1" dirty="0" smtClean="0">
                    <a:solidFill>
                      <a:srgbClr val="FF0000"/>
                    </a:solidFill>
                    <a:latin typeface="Calibri" pitchFamily="34" charset="0"/>
                    <a:cs typeface="Calibri" pitchFamily="34" charset="0"/>
                  </a:rPr>
                  <a:t>heel</a:t>
                </a:r>
                <a:endParaRPr lang="en-US" sz="2400" b="1" dirty="0">
                  <a:solidFill>
                    <a:srgbClr val="FF0000"/>
                  </a:solidFill>
                  <a:latin typeface="Calibri" pitchFamily="34" charset="0"/>
                  <a:cs typeface="Calibri" pitchFamily="34" charset="0"/>
                </a:endParaRPr>
              </a:p>
            </p:txBody>
          </p:sp>
        </p:grpSp>
        <p:grpSp>
          <p:nvGrpSpPr>
            <p:cNvPr id="9" name="Group 93"/>
            <p:cNvGrpSpPr/>
            <p:nvPr/>
          </p:nvGrpSpPr>
          <p:grpSpPr>
            <a:xfrm>
              <a:off x="23884773" y="9708863"/>
              <a:ext cx="1797329" cy="598565"/>
              <a:chOff x="5908127" y="2125848"/>
              <a:chExt cx="797719" cy="265664"/>
            </a:xfrm>
          </p:grpSpPr>
          <p:sp>
            <p:nvSpPr>
              <p:cNvPr id="48" name="Rounded Rectangle 47"/>
              <p:cNvSpPr/>
              <p:nvPr/>
            </p:nvSpPr>
            <p:spPr>
              <a:xfrm>
                <a:off x="5910272" y="2162166"/>
                <a:ext cx="642942" cy="214314"/>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49" name="TextBox 48"/>
              <p:cNvSpPr txBox="1"/>
              <p:nvPr/>
            </p:nvSpPr>
            <p:spPr>
              <a:xfrm>
                <a:off x="5908127" y="2125848"/>
                <a:ext cx="797719" cy="265664"/>
              </a:xfrm>
              <a:prstGeom prst="rect">
                <a:avLst/>
              </a:prstGeom>
              <a:noFill/>
              <a:ln>
                <a:noFill/>
              </a:ln>
            </p:spPr>
            <p:txBody>
              <a:bodyPr wrap="square" rtlCol="0">
                <a:spAutoFit/>
              </a:bodyPr>
              <a:lstStyle/>
              <a:p>
                <a:r>
                  <a:rPr lang="en-US" sz="2400" b="1" dirty="0" smtClean="0">
                    <a:solidFill>
                      <a:srgbClr val="009900"/>
                    </a:solidFill>
                    <a:latin typeface="Calibri" pitchFamily="34" charset="0"/>
                    <a:cs typeface="Calibri" pitchFamily="34" charset="0"/>
                  </a:rPr>
                  <a:t>Animal</a:t>
                </a:r>
                <a:endParaRPr lang="en-US" sz="2400" b="1" dirty="0">
                  <a:solidFill>
                    <a:srgbClr val="009900"/>
                  </a:solidFill>
                  <a:latin typeface="Calibri" pitchFamily="34" charset="0"/>
                  <a:cs typeface="Calibri" pitchFamily="34" charset="0"/>
                </a:endParaRPr>
              </a:p>
            </p:txBody>
          </p:sp>
        </p:grpSp>
        <p:grpSp>
          <p:nvGrpSpPr>
            <p:cNvPr id="10" name="Group 101"/>
            <p:cNvGrpSpPr/>
            <p:nvPr/>
          </p:nvGrpSpPr>
          <p:grpSpPr>
            <a:xfrm>
              <a:off x="24660009" y="11517376"/>
              <a:ext cx="1826123" cy="598566"/>
              <a:chOff x="5262047" y="2583701"/>
              <a:chExt cx="810498" cy="265665"/>
            </a:xfrm>
          </p:grpSpPr>
          <p:sp>
            <p:nvSpPr>
              <p:cNvPr id="51" name="Rounded Rectangle 50"/>
              <p:cNvSpPr/>
              <p:nvPr/>
            </p:nvSpPr>
            <p:spPr>
              <a:xfrm>
                <a:off x="5262047" y="2606397"/>
                <a:ext cx="365760" cy="228600"/>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52" name="TextBox 51"/>
              <p:cNvSpPr txBox="1"/>
              <p:nvPr/>
            </p:nvSpPr>
            <p:spPr>
              <a:xfrm>
                <a:off x="5274826" y="2583701"/>
                <a:ext cx="797719" cy="265665"/>
              </a:xfrm>
              <a:prstGeom prst="rect">
                <a:avLst/>
              </a:prstGeom>
              <a:noFill/>
              <a:ln>
                <a:noFill/>
              </a:ln>
            </p:spPr>
            <p:txBody>
              <a:bodyPr wrap="square" rtlCol="0">
                <a:spAutoFit/>
              </a:bodyPr>
              <a:lstStyle/>
              <a:p>
                <a:r>
                  <a:rPr lang="en-US" sz="2400" b="1" dirty="0">
                    <a:solidFill>
                      <a:srgbClr val="009900"/>
                    </a:solidFill>
                    <a:latin typeface="Calibri" pitchFamily="34" charset="0"/>
                    <a:cs typeface="Calibri" pitchFamily="34" charset="0"/>
                  </a:rPr>
                  <a:t>L</a:t>
                </a:r>
                <a:r>
                  <a:rPr lang="en-US" sz="2400" b="1" dirty="0" smtClean="0">
                    <a:solidFill>
                      <a:srgbClr val="009900"/>
                    </a:solidFill>
                    <a:latin typeface="Calibri" pitchFamily="34" charset="0"/>
                    <a:cs typeface="Calibri" pitchFamily="34" charset="0"/>
                  </a:rPr>
                  <a:t>eg</a:t>
                </a:r>
                <a:endParaRPr lang="en-US" sz="2400" b="1" dirty="0">
                  <a:solidFill>
                    <a:srgbClr val="009900"/>
                  </a:solidFill>
                  <a:latin typeface="Calibri" pitchFamily="34" charset="0"/>
                  <a:cs typeface="Calibri" pitchFamily="34" charset="0"/>
                </a:endParaRPr>
              </a:p>
            </p:txBody>
          </p:sp>
        </p:grpSp>
        <p:grpSp>
          <p:nvGrpSpPr>
            <p:cNvPr id="11" name="Group 102"/>
            <p:cNvGrpSpPr/>
            <p:nvPr/>
          </p:nvGrpSpPr>
          <p:grpSpPr>
            <a:xfrm>
              <a:off x="25482269" y="10262919"/>
              <a:ext cx="1797330" cy="598565"/>
              <a:chOff x="6854831" y="2536396"/>
              <a:chExt cx="797719" cy="265665"/>
            </a:xfrm>
          </p:grpSpPr>
          <p:sp>
            <p:nvSpPr>
              <p:cNvPr id="54" name="Rounded Rectangle 53"/>
              <p:cNvSpPr/>
              <p:nvPr/>
            </p:nvSpPr>
            <p:spPr>
              <a:xfrm>
                <a:off x="6858016" y="2565465"/>
                <a:ext cx="475488" cy="201168"/>
              </a:xfrm>
              <a:prstGeom prst="round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55" name="TextBox 54"/>
              <p:cNvSpPr txBox="1"/>
              <p:nvPr/>
            </p:nvSpPr>
            <p:spPr>
              <a:xfrm>
                <a:off x="6854831" y="2536396"/>
                <a:ext cx="797719" cy="265665"/>
              </a:xfrm>
              <a:prstGeom prst="rect">
                <a:avLst/>
              </a:prstGeom>
              <a:noFill/>
              <a:ln>
                <a:noFill/>
              </a:ln>
            </p:spPr>
            <p:txBody>
              <a:bodyPr wrap="square" rtlCol="0">
                <a:spAutoFit/>
              </a:bodyPr>
              <a:lstStyle/>
              <a:p>
                <a:r>
                  <a:rPr lang="en-US" sz="2400" b="1" dirty="0" smtClean="0">
                    <a:solidFill>
                      <a:srgbClr val="009900"/>
                    </a:solidFill>
                    <a:latin typeface="Calibri" pitchFamily="34" charset="0"/>
                    <a:cs typeface="Calibri" pitchFamily="34" charset="0"/>
                  </a:rPr>
                  <a:t>Head</a:t>
                </a:r>
                <a:endParaRPr lang="en-US" sz="2400" b="1" dirty="0">
                  <a:solidFill>
                    <a:srgbClr val="009900"/>
                  </a:solidFill>
                  <a:latin typeface="Calibri" pitchFamily="34" charset="0"/>
                  <a:cs typeface="Calibri" pitchFamily="34" charset="0"/>
                </a:endParaRPr>
              </a:p>
            </p:txBody>
          </p:sp>
        </p:grpSp>
        <p:sp>
          <p:nvSpPr>
            <p:cNvPr id="56" name="Rounded Rectangle 55"/>
            <p:cNvSpPr/>
            <p:nvPr/>
          </p:nvSpPr>
          <p:spPr>
            <a:xfrm>
              <a:off x="26898600" y="9937775"/>
              <a:ext cx="2209800" cy="898175"/>
            </a:xfrm>
            <a:prstGeom prst="roundRect">
              <a:avLst/>
            </a:prstGeom>
            <a:solidFill>
              <a:srgbClr val="FFFFFF">
                <a:alpha val="50196"/>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57" name="TextBox 56"/>
            <p:cNvSpPr txBox="1"/>
            <p:nvPr/>
          </p:nvSpPr>
          <p:spPr>
            <a:xfrm>
              <a:off x="26974800" y="9937775"/>
              <a:ext cx="2575296" cy="934138"/>
            </a:xfrm>
            <a:prstGeom prst="rect">
              <a:avLst/>
            </a:prstGeom>
            <a:noFill/>
            <a:ln>
              <a:noFill/>
            </a:ln>
          </p:spPr>
          <p:txBody>
            <a:bodyPr wrap="square" rtlCol="0">
              <a:spAutoFit/>
            </a:bodyPr>
            <a:lstStyle/>
            <a:p>
              <a:r>
                <a:rPr lang="en-US" sz="2000" b="1" dirty="0" smtClean="0">
                  <a:solidFill>
                    <a:schemeClr val="accent6">
                      <a:lumMod val="75000"/>
                    </a:schemeClr>
                  </a:solidFill>
                  <a:latin typeface="Calibri" pitchFamily="34" charset="0"/>
                  <a:cs typeface="Calibri" pitchFamily="34" charset="0"/>
                </a:rPr>
                <a:t>Four-legged</a:t>
              </a:r>
            </a:p>
            <a:p>
              <a:r>
                <a:rPr lang="en-US" sz="2000" b="1" dirty="0" smtClean="0">
                  <a:solidFill>
                    <a:schemeClr val="accent6">
                      <a:lumMod val="75000"/>
                    </a:schemeClr>
                  </a:solidFill>
                  <a:latin typeface="Calibri" pitchFamily="34" charset="0"/>
                  <a:cs typeface="Calibri" pitchFamily="34" charset="0"/>
                </a:rPr>
                <a:t>Mammal</a:t>
              </a:r>
              <a:endParaRPr lang="en-US" sz="2000" b="1" dirty="0">
                <a:solidFill>
                  <a:schemeClr val="accent6">
                    <a:lumMod val="75000"/>
                  </a:schemeClr>
                </a:solidFill>
                <a:latin typeface="Calibri" pitchFamily="34" charset="0"/>
                <a:cs typeface="Calibri" pitchFamily="34" charset="0"/>
              </a:endParaRPr>
            </a:p>
          </p:txBody>
        </p:sp>
        <p:sp>
          <p:nvSpPr>
            <p:cNvPr id="58" name="Rounded Rectangle 57"/>
            <p:cNvSpPr/>
            <p:nvPr/>
          </p:nvSpPr>
          <p:spPr>
            <a:xfrm>
              <a:off x="26746200" y="11461775"/>
              <a:ext cx="2438400" cy="1905000"/>
            </a:xfrm>
            <a:prstGeom prst="roundRect">
              <a:avLst/>
            </a:prstGeom>
            <a:solidFill>
              <a:srgbClr val="FFFFFF">
                <a:alpha val="50196"/>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0000"/>
                </a:solidFill>
              </a:endParaRPr>
            </a:p>
          </p:txBody>
        </p:sp>
        <p:sp>
          <p:nvSpPr>
            <p:cNvPr id="59" name="TextBox 58"/>
            <p:cNvSpPr txBox="1"/>
            <p:nvPr/>
          </p:nvSpPr>
          <p:spPr>
            <a:xfrm>
              <a:off x="26746200" y="11461775"/>
              <a:ext cx="2575296" cy="1764482"/>
            </a:xfrm>
            <a:prstGeom prst="rect">
              <a:avLst/>
            </a:prstGeom>
            <a:noFill/>
            <a:ln>
              <a:noFill/>
            </a:ln>
          </p:spPr>
          <p:txBody>
            <a:bodyPr wrap="square" rtlCol="0">
              <a:spAutoFit/>
            </a:bodyPr>
            <a:lstStyle/>
            <a:p>
              <a:r>
                <a:rPr lang="en-US" sz="2000" b="1" dirty="0" smtClean="0">
                  <a:solidFill>
                    <a:schemeClr val="accent6">
                      <a:lumMod val="75000"/>
                    </a:schemeClr>
                  </a:solidFill>
                  <a:latin typeface="Calibri" pitchFamily="34" charset="0"/>
                  <a:cs typeface="Calibri" pitchFamily="34" charset="0"/>
                </a:rPr>
                <a:t>Can run</a:t>
              </a:r>
            </a:p>
            <a:p>
              <a:r>
                <a:rPr lang="en-US" sz="2000" b="1" dirty="0" smtClean="0">
                  <a:solidFill>
                    <a:schemeClr val="accent6">
                      <a:lumMod val="75000"/>
                    </a:schemeClr>
                  </a:solidFill>
                  <a:latin typeface="Calibri" pitchFamily="34" charset="0"/>
                  <a:cs typeface="Calibri" pitchFamily="34" charset="0"/>
                </a:rPr>
                <a:t>Can Jump</a:t>
              </a:r>
            </a:p>
            <a:p>
              <a:r>
                <a:rPr lang="en-US" sz="2000" b="1" dirty="0" smtClean="0">
                  <a:solidFill>
                    <a:schemeClr val="accent6">
                      <a:lumMod val="75000"/>
                    </a:schemeClr>
                  </a:solidFill>
                  <a:latin typeface="Calibri" pitchFamily="34" charset="0"/>
                  <a:cs typeface="Calibri" pitchFamily="34" charset="0"/>
                </a:rPr>
                <a:t>Is Herbivorous</a:t>
              </a:r>
            </a:p>
            <a:p>
              <a:r>
                <a:rPr lang="en-US" sz="2000" b="1" dirty="0" smtClean="0">
                  <a:solidFill>
                    <a:schemeClr val="accent6">
                      <a:lumMod val="75000"/>
                    </a:schemeClr>
                  </a:solidFill>
                  <a:latin typeface="Calibri" pitchFamily="34" charset="0"/>
                  <a:cs typeface="Calibri" pitchFamily="34" charset="0"/>
                </a:rPr>
                <a:t>Facing right</a:t>
              </a:r>
              <a:endParaRPr lang="en-US" sz="2000" b="1" dirty="0">
                <a:solidFill>
                  <a:schemeClr val="accent6">
                    <a:lumMod val="75000"/>
                  </a:schemeClr>
                </a:solidFill>
                <a:latin typeface="Calibri" pitchFamily="34" charset="0"/>
                <a:cs typeface="Calibri" pitchFamily="34" charset="0"/>
              </a:endParaRPr>
            </a:p>
          </p:txBody>
        </p:sp>
        <p:sp>
          <p:nvSpPr>
            <p:cNvPr id="60" name="Rounded Rectangle 59"/>
            <p:cNvSpPr/>
            <p:nvPr/>
          </p:nvSpPr>
          <p:spPr>
            <a:xfrm>
              <a:off x="19888200" y="13290575"/>
              <a:ext cx="2590800" cy="886027"/>
            </a:xfrm>
            <a:prstGeom prst="roundRect">
              <a:avLst/>
            </a:prstGeom>
            <a:solidFill>
              <a:srgbClr val="FFFFFF">
                <a:alpha val="50196"/>
              </a:srgbClr>
            </a:solidFill>
            <a:ln>
              <a:solidFill>
                <a:srgbClr val="89A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0000"/>
                </a:solidFill>
              </a:endParaRPr>
            </a:p>
          </p:txBody>
        </p:sp>
        <p:sp>
          <p:nvSpPr>
            <p:cNvPr id="61" name="TextBox 60"/>
            <p:cNvSpPr txBox="1"/>
            <p:nvPr/>
          </p:nvSpPr>
          <p:spPr>
            <a:xfrm>
              <a:off x="19964401" y="13290575"/>
              <a:ext cx="2575296" cy="934138"/>
            </a:xfrm>
            <a:prstGeom prst="rect">
              <a:avLst/>
            </a:prstGeom>
            <a:noFill/>
            <a:ln>
              <a:noFill/>
            </a:ln>
          </p:spPr>
          <p:txBody>
            <a:bodyPr wrap="square" rtlCol="0">
              <a:spAutoFit/>
            </a:bodyPr>
            <a:lstStyle/>
            <a:p>
              <a:r>
                <a:rPr lang="en-US" sz="2000" b="1" dirty="0" smtClean="0">
                  <a:solidFill>
                    <a:srgbClr val="FF0000"/>
                  </a:solidFill>
                  <a:latin typeface="Calibri" pitchFamily="34" charset="0"/>
                  <a:cs typeface="Calibri" pitchFamily="34" charset="0"/>
                </a:rPr>
                <a:t>Moves on road</a:t>
              </a:r>
            </a:p>
            <a:p>
              <a:r>
                <a:rPr lang="en-US" sz="2000" b="1" dirty="0" smtClean="0">
                  <a:solidFill>
                    <a:srgbClr val="FF0000"/>
                  </a:solidFill>
                  <a:latin typeface="Calibri" pitchFamily="34" charset="0"/>
                  <a:cs typeface="Calibri" pitchFamily="34" charset="0"/>
                </a:rPr>
                <a:t>Facing right</a:t>
              </a:r>
              <a:endParaRPr lang="en-US" sz="2000" b="1" dirty="0">
                <a:solidFill>
                  <a:srgbClr val="FF0000"/>
                </a:solidFill>
                <a:latin typeface="Calibri" pitchFamily="34" charset="0"/>
                <a:cs typeface="Calibri" pitchFamily="34" charset="0"/>
              </a:endParaRPr>
            </a:p>
          </p:txBody>
        </p:sp>
      </p:grpSp>
      <p:sp>
        <p:nvSpPr>
          <p:cNvPr id="63" name="TextBox 62"/>
          <p:cNvSpPr txBox="1"/>
          <p:nvPr/>
        </p:nvSpPr>
        <p:spPr>
          <a:xfrm>
            <a:off x="1066800" y="5867400"/>
            <a:ext cx="2323072" cy="707886"/>
          </a:xfrm>
          <a:prstGeom prst="rect">
            <a:avLst/>
          </a:prstGeom>
          <a:noFill/>
        </p:spPr>
        <p:txBody>
          <a:bodyPr wrap="none" rtlCol="0">
            <a:spAutoFit/>
          </a:bodyPr>
          <a:lstStyle/>
          <a:p>
            <a:r>
              <a:rPr lang="en-US" sz="4000" dirty="0" smtClean="0"/>
              <a:t>Funding: </a:t>
            </a:r>
            <a:endParaRPr lang="en-US" sz="4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371600" y="1981200"/>
            <a:ext cx="6151746" cy="4572000"/>
          </a:xfrm>
          <a:prstGeom prst="rect">
            <a:avLst/>
          </a:prstGeom>
          <a:noFill/>
          <a:ln w="9525">
            <a:noFill/>
            <a:miter lim="800000"/>
            <a:headEnd/>
            <a:tailEnd/>
          </a:ln>
        </p:spPr>
      </p:pic>
      <p:sp>
        <p:nvSpPr>
          <p:cNvPr id="5" name="TextBox 4"/>
          <p:cNvSpPr txBox="1"/>
          <p:nvPr/>
        </p:nvSpPr>
        <p:spPr>
          <a:xfrm>
            <a:off x="3657600" y="1381780"/>
            <a:ext cx="1603324" cy="523220"/>
          </a:xfrm>
          <a:prstGeom prst="rect">
            <a:avLst/>
          </a:prstGeom>
          <a:noFill/>
        </p:spPr>
        <p:txBody>
          <a:bodyPr wrap="none" rtlCol="0">
            <a:spAutoFit/>
          </a:bodyPr>
          <a:lstStyle/>
          <a:p>
            <a:r>
              <a:rPr lang="en-US" sz="2800" b="1" dirty="0" smtClean="0"/>
              <a:t>Security</a:t>
            </a:r>
            <a:endParaRPr lang="en-US"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steps</a:t>
            </a:r>
            <a:endParaRPr lang="en-US" dirty="0"/>
          </a:p>
        </p:txBody>
      </p:sp>
      <p:sp>
        <p:nvSpPr>
          <p:cNvPr id="3" name="Content Placeholder 2"/>
          <p:cNvSpPr>
            <a:spLocks noGrp="1"/>
          </p:cNvSpPr>
          <p:nvPr>
            <p:ph idx="1"/>
          </p:nvPr>
        </p:nvSpPr>
        <p:spPr/>
        <p:txBody>
          <a:bodyPr/>
          <a:lstStyle/>
          <a:p>
            <a:endParaRPr lang="en-US" dirty="0" smtClean="0"/>
          </a:p>
          <a:p>
            <a:pPr marL="514350" indent="-514350">
              <a:buFont typeface="+mj-lt"/>
              <a:buAutoNum type="arabicPeriod"/>
            </a:pPr>
            <a:r>
              <a:rPr lang="en-US" dirty="0" smtClean="0"/>
              <a:t>We need richer, more interconnected object representations</a:t>
            </a:r>
          </a:p>
          <a:p>
            <a:pPr marL="514350" indent="-514350">
              <a:buFont typeface="+mj-lt"/>
              <a:buAutoNum type="arabicPeriod"/>
            </a:pPr>
            <a:endParaRPr lang="en-US" dirty="0" smtClean="0"/>
          </a:p>
          <a:p>
            <a:pPr marL="514350" indent="-514350">
              <a:buNone/>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325"/>
            <a:ext cx="8839200" cy="1082675"/>
          </a:xfrm>
        </p:spPr>
        <p:txBody>
          <a:bodyPr/>
          <a:lstStyle/>
          <a:p>
            <a:r>
              <a:rPr lang="en-US" sz="3200" dirty="0" smtClean="0"/>
              <a:t>What makes a good object representation?</a:t>
            </a:r>
            <a:endParaRPr lang="en-US" sz="3200" dirty="0"/>
          </a:p>
        </p:txBody>
      </p:sp>
      <p:sp>
        <p:nvSpPr>
          <p:cNvPr id="3" name="Content Placeholder 2"/>
          <p:cNvSpPr>
            <a:spLocks noGrp="1"/>
          </p:cNvSpPr>
          <p:nvPr>
            <p:ph idx="1"/>
          </p:nvPr>
        </p:nvSpPr>
        <p:spPr>
          <a:xfrm>
            <a:off x="347663" y="1295400"/>
            <a:ext cx="8186737" cy="5257800"/>
          </a:xfrm>
        </p:spPr>
        <p:txBody>
          <a:bodyPr/>
          <a:lstStyle/>
          <a:p>
            <a:r>
              <a:rPr lang="en-US" sz="2800" b="1" dirty="0" smtClean="0"/>
              <a:t>Prediction</a:t>
            </a:r>
            <a:endParaRPr lang="en-US" sz="2800" dirty="0" smtClean="0"/>
          </a:p>
          <a:p>
            <a:pPr lvl="1"/>
            <a:r>
              <a:rPr lang="en-US" sz="2400" dirty="0" smtClean="0"/>
              <a:t>Where will it go, what will it do, how could I use it?</a:t>
            </a:r>
          </a:p>
          <a:p>
            <a:r>
              <a:rPr lang="en-US" sz="2800" b="1" dirty="0" smtClean="0"/>
              <a:t>Description</a:t>
            </a:r>
            <a:endParaRPr lang="en-US" sz="2800" b="1" dirty="0" smtClean="0"/>
          </a:p>
          <a:p>
            <a:pPr lvl="1"/>
            <a:r>
              <a:rPr lang="en-US" sz="2400" dirty="0" smtClean="0"/>
              <a:t>What is it, what is it doing, what does it look like?</a:t>
            </a:r>
          </a:p>
          <a:p>
            <a:r>
              <a:rPr lang="en-US" sz="2800" b="1" dirty="0" smtClean="0"/>
              <a:t>Generalization</a:t>
            </a:r>
            <a:endParaRPr lang="en-US" sz="2800" b="1" dirty="0" smtClean="0"/>
          </a:p>
          <a:p>
            <a:pPr lvl="1"/>
            <a:r>
              <a:rPr lang="en-US" sz="2300" dirty="0" smtClean="0"/>
              <a:t>Applicable beyond the immediate task</a:t>
            </a:r>
          </a:p>
          <a:p>
            <a:r>
              <a:rPr lang="en-US" sz="2800" b="1" dirty="0" smtClean="0"/>
              <a:t>Composition</a:t>
            </a:r>
            <a:endParaRPr lang="en-US" sz="2800" b="1" dirty="0" smtClean="0"/>
          </a:p>
          <a:p>
            <a:pPr lvl="1"/>
            <a:r>
              <a:rPr lang="en-US" sz="2300" dirty="0" smtClean="0"/>
              <a:t>New, related objects and tasks are easier to </a:t>
            </a:r>
            <a:r>
              <a:rPr lang="en-US" sz="2300" dirty="0" smtClean="0"/>
              <a:t>learn</a:t>
            </a:r>
          </a:p>
          <a:p>
            <a:pPr>
              <a:buNone/>
            </a:pPr>
            <a:endParaRPr lang="en-US" sz="2800" dirty="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View of Recognition</a:t>
            </a:r>
            <a:endParaRPr lang="en-US" dirty="0"/>
          </a:p>
        </p:txBody>
      </p:sp>
      <p:grpSp>
        <p:nvGrpSpPr>
          <p:cNvPr id="40" name="Group 36"/>
          <p:cNvGrpSpPr/>
          <p:nvPr/>
        </p:nvGrpSpPr>
        <p:grpSpPr>
          <a:xfrm>
            <a:off x="76200" y="2357735"/>
            <a:ext cx="2514600" cy="2362200"/>
            <a:chOff x="990600" y="3048000"/>
            <a:chExt cx="2514600" cy="2362200"/>
          </a:xfrm>
        </p:grpSpPr>
        <p:sp>
          <p:nvSpPr>
            <p:cNvPr id="41" name="Rectangle 40"/>
            <p:cNvSpPr/>
            <p:nvPr/>
          </p:nvSpPr>
          <p:spPr>
            <a:xfrm>
              <a:off x="990600" y="3048000"/>
              <a:ext cx="25146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42" name="Picture 4" descr="http://www.news.cornell.edu/stories/Sept05/dog.jpg"/>
            <p:cNvPicPr>
              <a:picLocks noChangeAspect="1" noChangeArrowheads="1"/>
            </p:cNvPicPr>
            <p:nvPr/>
          </p:nvPicPr>
          <p:blipFill>
            <a:blip r:embed="rId2" cstate="print"/>
            <a:srcRect/>
            <a:stretch>
              <a:fillRect/>
            </a:stretch>
          </p:blipFill>
          <p:spPr bwMode="auto">
            <a:xfrm>
              <a:off x="1861318" y="3352800"/>
              <a:ext cx="729482" cy="685800"/>
            </a:xfrm>
            <a:prstGeom prst="rect">
              <a:avLst/>
            </a:prstGeom>
            <a:noFill/>
            <a:ln w="38100">
              <a:solidFill>
                <a:srgbClr val="00B050"/>
              </a:solidFill>
            </a:ln>
          </p:spPr>
        </p:pic>
        <p:pic>
          <p:nvPicPr>
            <p:cNvPr id="43" name="Picture 42" descr="http://www.i-love-dogs.com/dog-breeds/images/Cairn-Terrier.jpg"/>
            <p:cNvPicPr>
              <a:picLocks noChangeAspect="1" noChangeArrowheads="1"/>
            </p:cNvPicPr>
            <p:nvPr/>
          </p:nvPicPr>
          <p:blipFill>
            <a:blip r:embed="rId3" cstate="print"/>
            <a:srcRect/>
            <a:stretch>
              <a:fillRect/>
            </a:stretch>
          </p:blipFill>
          <p:spPr bwMode="auto">
            <a:xfrm>
              <a:off x="2743200" y="3581400"/>
              <a:ext cx="643890" cy="762000"/>
            </a:xfrm>
            <a:prstGeom prst="rect">
              <a:avLst/>
            </a:prstGeom>
            <a:noFill/>
            <a:ln w="38100">
              <a:solidFill>
                <a:srgbClr val="00B050"/>
              </a:solidFill>
            </a:ln>
          </p:spPr>
        </p:pic>
        <p:pic>
          <p:nvPicPr>
            <p:cNvPr id="44" name="Picture 2" descr="http://z.about.com/d/cameras/1/0/v/2/sadDog.jpg"/>
            <p:cNvPicPr>
              <a:picLocks noChangeAspect="1" noChangeArrowheads="1"/>
            </p:cNvPicPr>
            <p:nvPr/>
          </p:nvPicPr>
          <p:blipFill>
            <a:blip r:embed="rId4" cstate="print"/>
            <a:srcRect l="3556" t="2667" r="25334" b="1333"/>
            <a:stretch>
              <a:fillRect/>
            </a:stretch>
          </p:blipFill>
          <p:spPr bwMode="auto">
            <a:xfrm>
              <a:off x="1066800" y="3200400"/>
              <a:ext cx="677333" cy="1219200"/>
            </a:xfrm>
            <a:prstGeom prst="rect">
              <a:avLst/>
            </a:prstGeom>
            <a:noFill/>
            <a:ln w="38100">
              <a:solidFill>
                <a:srgbClr val="00B050"/>
              </a:solidFill>
            </a:ln>
          </p:spPr>
        </p:pic>
        <p:pic>
          <p:nvPicPr>
            <p:cNvPr id="45" name="Picture 44" descr="http://bodybydesign.files.wordpress.com/2007/07/ground-zero.jpg"/>
            <p:cNvPicPr>
              <a:picLocks noChangeAspect="1" noChangeArrowheads="1"/>
            </p:cNvPicPr>
            <p:nvPr/>
          </p:nvPicPr>
          <p:blipFill>
            <a:blip r:embed="rId5" cstate="print"/>
            <a:srcRect t="75000" r="77500"/>
            <a:stretch>
              <a:fillRect/>
            </a:stretch>
          </p:blipFill>
          <p:spPr bwMode="auto">
            <a:xfrm>
              <a:off x="1066800" y="4648200"/>
              <a:ext cx="609600" cy="508000"/>
            </a:xfrm>
            <a:prstGeom prst="rect">
              <a:avLst/>
            </a:prstGeom>
            <a:noFill/>
            <a:ln w="38100">
              <a:solidFill>
                <a:srgbClr val="FF0000"/>
              </a:solidFill>
            </a:ln>
          </p:spPr>
        </p:pic>
        <p:pic>
          <p:nvPicPr>
            <p:cNvPr id="46" name="Picture 10" descr="http://tbn0.google.com/images?q=tbn:RBGFTXqFUNjqAM:http://scienceblogs.com/bushwells/upload/2006/07/IcePlantOrgy.JPG">
              <a:hlinkClick r:id="rId6"/>
            </p:cNvPr>
            <p:cNvPicPr>
              <a:picLocks noChangeAspect="1" noChangeArrowheads="1"/>
            </p:cNvPicPr>
            <p:nvPr/>
          </p:nvPicPr>
          <p:blipFill>
            <a:blip r:embed="rId7" cstate="print"/>
            <a:srcRect/>
            <a:stretch>
              <a:fillRect/>
            </a:stretch>
          </p:blipFill>
          <p:spPr bwMode="auto">
            <a:xfrm>
              <a:off x="1905000" y="4724400"/>
              <a:ext cx="720698" cy="542926"/>
            </a:xfrm>
            <a:prstGeom prst="rect">
              <a:avLst/>
            </a:prstGeom>
            <a:noFill/>
            <a:ln w="38100">
              <a:solidFill>
                <a:srgbClr val="FF0000"/>
              </a:solidFill>
            </a:ln>
          </p:spPr>
        </p:pic>
        <p:pic>
          <p:nvPicPr>
            <p:cNvPr id="47" name="Picture 12" descr="http://www.bmgen.com/sco_mug/mug_001.jpg"/>
            <p:cNvPicPr>
              <a:picLocks noChangeAspect="1" noChangeArrowheads="1"/>
            </p:cNvPicPr>
            <p:nvPr/>
          </p:nvPicPr>
          <p:blipFill>
            <a:blip r:embed="rId8" cstate="print"/>
            <a:srcRect t="28750" r="58333" b="46250"/>
            <a:stretch>
              <a:fillRect/>
            </a:stretch>
          </p:blipFill>
          <p:spPr bwMode="auto">
            <a:xfrm>
              <a:off x="2743200" y="4648200"/>
              <a:ext cx="571500" cy="457200"/>
            </a:xfrm>
            <a:prstGeom prst="rect">
              <a:avLst/>
            </a:prstGeom>
            <a:noFill/>
            <a:ln w="38100">
              <a:solidFill>
                <a:srgbClr val="FF0000"/>
              </a:solidFill>
            </a:ln>
          </p:spPr>
        </p:pic>
      </p:grpSp>
      <p:grpSp>
        <p:nvGrpSpPr>
          <p:cNvPr id="48" name="Group 53"/>
          <p:cNvGrpSpPr/>
          <p:nvPr/>
        </p:nvGrpSpPr>
        <p:grpSpPr>
          <a:xfrm>
            <a:off x="3105912" y="2357735"/>
            <a:ext cx="1905000" cy="2362200"/>
            <a:chOff x="3962400" y="3048000"/>
            <a:chExt cx="1905000" cy="2362200"/>
          </a:xfrm>
        </p:grpSpPr>
        <p:sp>
          <p:nvSpPr>
            <p:cNvPr id="49" name="Rectangle 48"/>
            <p:cNvSpPr/>
            <p:nvPr/>
          </p:nvSpPr>
          <p:spPr>
            <a:xfrm>
              <a:off x="3962400" y="3048000"/>
              <a:ext cx="19050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Rounded Rectangle 49"/>
            <p:cNvSpPr/>
            <p:nvPr/>
          </p:nvSpPr>
          <p:spPr>
            <a:xfrm>
              <a:off x="4038600" y="3124200"/>
              <a:ext cx="1724526"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LAB Histogram</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 name="Rounded Rectangle 50"/>
            <p:cNvSpPr/>
            <p:nvPr/>
          </p:nvSpPr>
          <p:spPr>
            <a:xfrm>
              <a:off x="4114800" y="3810000"/>
              <a:ext cx="1022684"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latin typeface="Calibri"/>
                  <a:ea typeface="+mn-ea"/>
                  <a:cs typeface="+mn-cs"/>
                </a:rPr>
                <a:t>Textons</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 name="Rounded Rectangle 51"/>
            <p:cNvSpPr/>
            <p:nvPr/>
          </p:nvSpPr>
          <p:spPr>
            <a:xfrm>
              <a:off x="4114800" y="4876800"/>
              <a:ext cx="1295400"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Bag of SIFT</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 name="Rounded Rectangle 52"/>
            <p:cNvSpPr/>
            <p:nvPr/>
          </p:nvSpPr>
          <p:spPr>
            <a:xfrm>
              <a:off x="4648200" y="4343400"/>
              <a:ext cx="818147" cy="429491"/>
            </a:xfrm>
            <a:prstGeom prst="roundRect">
              <a:avLst/>
            </a:prstGeom>
            <a:solidFill>
              <a:srgbClr val="4BACC6">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HOG</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54" name="Group 54"/>
          <p:cNvGrpSpPr/>
          <p:nvPr/>
        </p:nvGrpSpPr>
        <p:grpSpPr>
          <a:xfrm>
            <a:off x="5562600" y="2357735"/>
            <a:ext cx="1524000" cy="2362200"/>
            <a:chOff x="6172200" y="3048000"/>
            <a:chExt cx="1524000" cy="2362200"/>
          </a:xfrm>
        </p:grpSpPr>
        <p:sp>
          <p:nvSpPr>
            <p:cNvPr id="55" name="Rectangle 54"/>
            <p:cNvSpPr/>
            <p:nvPr/>
          </p:nvSpPr>
          <p:spPr>
            <a:xfrm>
              <a:off x="6172200" y="3048000"/>
              <a:ext cx="15240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 name="TextBox 55"/>
            <p:cNvSpPr txBox="1"/>
            <p:nvPr/>
          </p:nvSpPr>
          <p:spPr>
            <a:xfrm>
              <a:off x="6400800" y="3288268"/>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57" name="TextBox 56"/>
            <p:cNvSpPr txBox="1"/>
            <p:nvPr/>
          </p:nvSpPr>
          <p:spPr>
            <a:xfrm>
              <a:off x="6400800" y="3276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58" name="TextBox 57"/>
            <p:cNvSpPr txBox="1"/>
            <p:nvPr/>
          </p:nvSpPr>
          <p:spPr>
            <a:xfrm>
              <a:off x="6553200" y="34290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59" name="TextBox 58"/>
            <p:cNvSpPr txBox="1"/>
            <p:nvPr/>
          </p:nvSpPr>
          <p:spPr>
            <a:xfrm>
              <a:off x="7010400" y="3429000"/>
              <a:ext cx="290464"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0" name="TextBox 59"/>
            <p:cNvSpPr txBox="1"/>
            <p:nvPr/>
          </p:nvSpPr>
          <p:spPr>
            <a:xfrm>
              <a:off x="6324600" y="4038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1" name="TextBox 60"/>
            <p:cNvSpPr txBox="1"/>
            <p:nvPr/>
          </p:nvSpPr>
          <p:spPr>
            <a:xfrm>
              <a:off x="7315200" y="3657600"/>
              <a:ext cx="290464"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2" name="TextBox 61"/>
            <p:cNvSpPr txBox="1"/>
            <p:nvPr/>
          </p:nvSpPr>
          <p:spPr>
            <a:xfrm>
              <a:off x="7162800" y="4038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3" name="TextBox 62"/>
            <p:cNvSpPr txBox="1"/>
            <p:nvPr/>
          </p:nvSpPr>
          <p:spPr>
            <a:xfrm>
              <a:off x="7086600" y="45720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4" name="TextBox 63"/>
            <p:cNvSpPr txBox="1"/>
            <p:nvPr/>
          </p:nvSpPr>
          <p:spPr>
            <a:xfrm>
              <a:off x="6324600" y="4800600"/>
              <a:ext cx="29046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rPr>
                <a:t>x</a:t>
              </a:r>
              <a:endParaRPr kumimoji="0" lang="en-US" sz="1800" b="1" i="0" u="none" strike="noStrike" kern="0" cap="none" spc="0" normalizeH="0" baseline="0" noProof="0" dirty="0">
                <a:ln>
                  <a:noFill/>
                </a:ln>
                <a:solidFill>
                  <a:srgbClr val="FF0000"/>
                </a:solidFill>
                <a:effectLst/>
                <a:uLnTx/>
                <a:uFillTx/>
              </a:endParaRPr>
            </a:p>
          </p:txBody>
        </p:sp>
        <p:sp>
          <p:nvSpPr>
            <p:cNvPr id="65" name="TextBox 64"/>
            <p:cNvSpPr txBox="1"/>
            <p:nvPr/>
          </p:nvSpPr>
          <p:spPr>
            <a:xfrm>
              <a:off x="6629400" y="38100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6" name="TextBox 65"/>
            <p:cNvSpPr txBox="1"/>
            <p:nvPr/>
          </p:nvSpPr>
          <p:spPr>
            <a:xfrm>
              <a:off x="6781800" y="39624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7" name="TextBox 66"/>
            <p:cNvSpPr txBox="1"/>
            <p:nvPr/>
          </p:nvSpPr>
          <p:spPr>
            <a:xfrm>
              <a:off x="6934200" y="41148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8" name="TextBox 67"/>
            <p:cNvSpPr txBox="1"/>
            <p:nvPr/>
          </p:nvSpPr>
          <p:spPr>
            <a:xfrm>
              <a:off x="6705600" y="43434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69" name="TextBox 68"/>
            <p:cNvSpPr txBox="1"/>
            <p:nvPr/>
          </p:nvSpPr>
          <p:spPr>
            <a:xfrm>
              <a:off x="6553200" y="4191000"/>
              <a:ext cx="308098"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B050"/>
                  </a:solidFill>
                  <a:effectLst/>
                  <a:uLnTx/>
                  <a:uFillTx/>
                </a:rPr>
                <a:t>o</a:t>
              </a:r>
              <a:endParaRPr kumimoji="0" lang="en-US" sz="1800" b="1" i="0" u="none" strike="noStrike" kern="0" cap="none" spc="0" normalizeH="0" baseline="0" noProof="0" dirty="0">
                <a:ln>
                  <a:noFill/>
                </a:ln>
                <a:solidFill>
                  <a:srgbClr val="00B050"/>
                </a:solidFill>
                <a:effectLst/>
                <a:uLnTx/>
                <a:uFillTx/>
              </a:endParaRPr>
            </a:p>
          </p:txBody>
        </p:sp>
        <p:sp>
          <p:nvSpPr>
            <p:cNvPr id="70" name="Oval 69"/>
            <p:cNvSpPr/>
            <p:nvPr/>
          </p:nvSpPr>
          <p:spPr>
            <a:xfrm rot="547442">
              <a:off x="6573202" y="3726856"/>
              <a:ext cx="609600" cy="1261994"/>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76" name="Right Arrow 75"/>
          <p:cNvSpPr/>
          <p:nvPr/>
        </p:nvSpPr>
        <p:spPr bwMode="auto">
          <a:xfrm>
            <a:off x="2667000" y="334833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77" name="Right Arrow 76"/>
          <p:cNvSpPr/>
          <p:nvPr/>
        </p:nvSpPr>
        <p:spPr bwMode="auto">
          <a:xfrm>
            <a:off x="5105400" y="3348335"/>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78" name="TextBox 77"/>
          <p:cNvSpPr txBox="1"/>
          <p:nvPr/>
        </p:nvSpPr>
        <p:spPr>
          <a:xfrm>
            <a:off x="2895600" y="1636026"/>
            <a:ext cx="2362200" cy="707886"/>
          </a:xfrm>
          <a:prstGeom prst="rect">
            <a:avLst/>
          </a:prstGeom>
          <a:noFill/>
        </p:spPr>
        <p:txBody>
          <a:bodyPr wrap="square" rtlCol="0">
            <a:spAutoFit/>
          </a:bodyPr>
          <a:lstStyle/>
          <a:p>
            <a:pPr algn="ctr"/>
            <a:r>
              <a:rPr lang="en-US" sz="2000" dirty="0" smtClean="0"/>
              <a:t>Appearance Representation</a:t>
            </a:r>
            <a:endParaRPr lang="en-US" sz="2000" dirty="0"/>
          </a:p>
        </p:txBody>
      </p:sp>
      <p:sp>
        <p:nvSpPr>
          <p:cNvPr id="79" name="TextBox 78"/>
          <p:cNvSpPr txBox="1"/>
          <p:nvPr/>
        </p:nvSpPr>
        <p:spPr>
          <a:xfrm>
            <a:off x="5410200" y="1654314"/>
            <a:ext cx="1828800" cy="707886"/>
          </a:xfrm>
          <a:prstGeom prst="rect">
            <a:avLst/>
          </a:prstGeom>
          <a:noFill/>
        </p:spPr>
        <p:txBody>
          <a:bodyPr wrap="square" rtlCol="0">
            <a:spAutoFit/>
          </a:bodyPr>
          <a:lstStyle/>
          <a:p>
            <a:pPr algn="ctr"/>
            <a:r>
              <a:rPr lang="en-US" sz="2000" dirty="0" smtClean="0"/>
              <a:t>Appearance Model</a:t>
            </a:r>
            <a:endParaRPr lang="en-US" sz="2000" dirty="0"/>
          </a:p>
        </p:txBody>
      </p:sp>
      <p:sp>
        <p:nvSpPr>
          <p:cNvPr id="80" name="TextBox 79"/>
          <p:cNvSpPr txBox="1"/>
          <p:nvPr/>
        </p:nvSpPr>
        <p:spPr>
          <a:xfrm>
            <a:off x="6995160" y="1636776"/>
            <a:ext cx="2362200" cy="707886"/>
          </a:xfrm>
          <a:prstGeom prst="rect">
            <a:avLst/>
          </a:prstGeom>
          <a:noFill/>
        </p:spPr>
        <p:txBody>
          <a:bodyPr wrap="square" rtlCol="0">
            <a:spAutoFit/>
          </a:bodyPr>
          <a:lstStyle/>
          <a:p>
            <a:pPr algn="ctr"/>
            <a:r>
              <a:rPr lang="en-US" sz="2000" dirty="0" smtClean="0"/>
              <a:t>Object Representation</a:t>
            </a:r>
            <a:endParaRPr lang="en-US" sz="2000" dirty="0"/>
          </a:p>
        </p:txBody>
      </p:sp>
      <p:sp>
        <p:nvSpPr>
          <p:cNvPr id="81" name="TextBox 80"/>
          <p:cNvSpPr txBox="1"/>
          <p:nvPr/>
        </p:nvSpPr>
        <p:spPr>
          <a:xfrm>
            <a:off x="304800" y="1636026"/>
            <a:ext cx="2209800"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Training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Examples</a:t>
            </a:r>
            <a:endParaRPr kumimoji="0" lang="en-US" sz="2000" b="0" i="0" u="none" strike="noStrike" kern="0" cap="none" spc="0" normalizeH="0" baseline="0" noProof="0" dirty="0">
              <a:ln>
                <a:noFill/>
              </a:ln>
              <a:solidFill>
                <a:sysClr val="windowText" lastClr="000000"/>
              </a:solidFill>
              <a:effectLst/>
              <a:uLnTx/>
              <a:uFillTx/>
            </a:endParaRPr>
          </a:p>
        </p:txBody>
      </p:sp>
      <p:sp>
        <p:nvSpPr>
          <p:cNvPr id="82" name="Right Arrow 81"/>
          <p:cNvSpPr/>
          <p:nvPr/>
        </p:nvSpPr>
        <p:spPr bwMode="auto">
          <a:xfrm>
            <a:off x="7162800" y="3352800"/>
            <a:ext cx="3810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40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84" name="Rectangle 83"/>
          <p:cNvSpPr/>
          <p:nvPr/>
        </p:nvSpPr>
        <p:spPr>
          <a:xfrm>
            <a:off x="7412123" y="3115270"/>
            <a:ext cx="1579477"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2"/>
                </a:solidFill>
                <a:effectLst>
                  <a:reflection blurRad="12700" stA="50000" endPos="50000" dist="5000" dir="5400000" sy="-100000" rotWithShape="0"/>
                </a:effectLst>
              </a:rPr>
              <a:t>  Dog</a:t>
            </a: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p>
          <a:p>
            <a:pPr algn="ctr"/>
            <a:endPar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b="1" cap="all" spc="0" dirty="0" smtClean="0">
                <a:ln w="0"/>
                <a:solidFill>
                  <a:srgbClr val="FF0000"/>
                </a:solidFill>
                <a:effectLst>
                  <a:reflection blurRad="12700" stA="50000" endPos="50000" dist="5000" dir="5400000" sy="-100000" rotWithShape="0"/>
                </a:effectLst>
              </a:rPr>
              <a:t>  Not Dog</a:t>
            </a:r>
            <a:endParaRPr lang="en-US" b="1" cap="all" spc="0" dirty="0">
              <a:ln w="0"/>
              <a:effectLst>
                <a:reflection blurRad="12700" stA="50000" endPos="50000" dist="5000" dir="5400000" sy="-100000" rotWithShape="0"/>
              </a:effectLst>
            </a:endParaRPr>
          </a:p>
        </p:txBody>
      </p:sp>
      <p:sp>
        <p:nvSpPr>
          <p:cNvPr id="86" name="Rectangle 85"/>
          <p:cNvSpPr/>
          <p:nvPr/>
        </p:nvSpPr>
        <p:spPr>
          <a:xfrm>
            <a:off x="7620000" y="2362200"/>
            <a:ext cx="1219200" cy="2362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p:bldP spid="79" grpId="0"/>
      <p:bldP spid="80" grpId="0"/>
      <p:bldP spid="82" grpId="0" animBg="1"/>
      <p:bldP spid="84" grpId="0"/>
      <p:bldP spid="8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0.1|0.1|0.1"/>
</p:tagLst>
</file>

<file path=ppt/tags/tag3.xml><?xml version="1.0" encoding="utf-8"?>
<p:tagLst xmlns:a="http://schemas.openxmlformats.org/drawingml/2006/main" xmlns:r="http://schemas.openxmlformats.org/officeDocument/2006/relationships" xmlns:p="http://schemas.openxmlformats.org/presentationml/2006/main">
  <p:tag name="TIMING" val="|0"/>
</p:tagLst>
</file>

<file path=ppt/tags/tag4.xml><?xml version="1.0" encoding="utf-8"?>
<p:tagLst xmlns:a="http://schemas.openxmlformats.org/drawingml/2006/main" xmlns:r="http://schemas.openxmlformats.org/officeDocument/2006/relationships" xmlns:p="http://schemas.openxmlformats.org/presentationml/2006/main">
  <p:tag name="TIMING" val="|0"/>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0.1|0.2|0.2"/>
</p:tagLst>
</file>

<file path=ppt/tags/tag7.xml><?xml version="1.0" encoding="utf-8"?>
<p:tagLst xmlns:a="http://schemas.openxmlformats.org/drawingml/2006/main" xmlns:r="http://schemas.openxmlformats.org/officeDocument/2006/relationships" xmlns:p="http://schemas.openxmlformats.org/presentationml/2006/main">
  <p:tag name="TIMING" val="|0.4|0.4"/>
</p:tagLst>
</file>

<file path=ppt/tags/tag8.xml><?xml version="1.0" encoding="utf-8"?>
<p:tagLst xmlns:a="http://schemas.openxmlformats.org/drawingml/2006/main" xmlns:r="http://schemas.openxmlformats.org/officeDocument/2006/relationships" xmlns:p="http://schemas.openxmlformats.org/presentationml/2006/main">
  <p:tag name="TIMING" val="|13.9|6.1"/>
</p:tagLst>
</file>

<file path=ppt/tags/tag9.xml><?xml version="1.0" encoding="utf-8"?>
<p:tagLst xmlns:a="http://schemas.openxmlformats.org/drawingml/2006/main" xmlns:r="http://schemas.openxmlformats.org/officeDocument/2006/relationships" xmlns:p="http://schemas.openxmlformats.org/presentationml/2006/main">
  <p:tag name="TIMING" val="|11.5|10.7|64.3|29.8"/>
</p:tagLst>
</file>

<file path=ppt/theme/theme1.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rm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68643</TotalTime>
  <Words>2109</Words>
  <Application>Microsoft Office PowerPoint</Application>
  <PresentationFormat>On-screen Show (4:3)</PresentationFormat>
  <Paragraphs>579</Paragraphs>
  <Slides>58</Slides>
  <Notes>21</Notes>
  <HiddenSlides>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Custom Design</vt:lpstr>
      <vt:lpstr>Acrobat Document</vt:lpstr>
      <vt:lpstr>Adobe Acrobat Document</vt:lpstr>
      <vt:lpstr> What to do about  The Object That Cannot Be Named? </vt:lpstr>
      <vt:lpstr>A failure/success story</vt:lpstr>
      <vt:lpstr>Dealing with inevitable failure</vt:lpstr>
      <vt:lpstr>Key question</vt:lpstr>
      <vt:lpstr>Example</vt:lpstr>
      <vt:lpstr>Example</vt:lpstr>
      <vt:lpstr>Key steps</vt:lpstr>
      <vt:lpstr>What makes a good object representation?</vt:lpstr>
      <vt:lpstr>Current View of Recognition</vt:lpstr>
      <vt:lpstr>Current View of Recognition</vt:lpstr>
      <vt:lpstr>Current View of Recognition</vt:lpstr>
      <vt:lpstr>Value of basic categories</vt:lpstr>
      <vt:lpstr>Limitations of basic categories</vt:lpstr>
      <vt:lpstr>Limitations of basic categories</vt:lpstr>
      <vt:lpstr>Limitations of basic categories</vt:lpstr>
      <vt:lpstr>Category-based representation</vt:lpstr>
      <vt:lpstr>Attribute-based Representation</vt:lpstr>
      <vt:lpstr>What I mean by attributes</vt:lpstr>
      <vt:lpstr>What do these attributes get us? (besides carpal tunnel syndrome)</vt:lpstr>
      <vt:lpstr>Advantages of supervised attributes</vt:lpstr>
      <vt:lpstr>Advantages of supervised attributes</vt:lpstr>
      <vt:lpstr>Advantages of supervised attributes</vt:lpstr>
      <vt:lpstr>Advantages of supervised attributes</vt:lpstr>
      <vt:lpstr>Advantages of supervised attributes</vt:lpstr>
      <vt:lpstr>Strong vs. weak supervision?</vt:lpstr>
      <vt:lpstr>Strong vs. weak supervision?</vt:lpstr>
      <vt:lpstr>Bottom Line</vt:lpstr>
      <vt:lpstr>Our recent efforts</vt:lpstr>
      <vt:lpstr>Domain-based Recognition</vt:lpstr>
      <vt:lpstr>Domain-based Recognition</vt:lpstr>
      <vt:lpstr>Domain-based recognition: overview</vt:lpstr>
      <vt:lpstr>CORE Dataset</vt:lpstr>
      <vt:lpstr>CORE dataset</vt:lpstr>
      <vt:lpstr>Dataset examples: animals</vt:lpstr>
      <vt:lpstr>Dataset examples: vehicles</vt:lpstr>
      <vt:lpstr>Result: Part detectors can generalize across categories</vt:lpstr>
      <vt:lpstr>Result: Broad category detectors can generalize across basic categories</vt:lpstr>
      <vt:lpstr>Result: We can better find and describe objects from familiar categories</vt:lpstr>
      <vt:lpstr>Result: We can better find and describe objects from familiar categories</vt:lpstr>
      <vt:lpstr>Result: We can better find and describe objects from familiar categories</vt:lpstr>
      <vt:lpstr>Result 3: We can find and describe objects from novel categories</vt:lpstr>
      <vt:lpstr>Result using only basic categories</vt:lpstr>
      <vt:lpstr>Result 3: We can find and describe objects from novel categories</vt:lpstr>
      <vt:lpstr>Result 3: We can find and describe objects from novel categories</vt:lpstr>
      <vt:lpstr>Summary of Findings</vt:lpstr>
      <vt:lpstr>Key steps</vt:lpstr>
      <vt:lpstr>Current approach to localization: per-category sliding window</vt:lpstr>
      <vt:lpstr>Localization without Identification</vt:lpstr>
      <vt:lpstr>Our Approach</vt:lpstr>
      <vt:lpstr>Generating Regions</vt:lpstr>
      <vt:lpstr>Ranking Regions</vt:lpstr>
      <vt:lpstr>Experimental Setup</vt:lpstr>
      <vt:lpstr>Results</vt:lpstr>
      <vt:lpstr>Results</vt:lpstr>
      <vt:lpstr>Results on PASCAL</vt:lpstr>
      <vt:lpstr>Very High Recall in PASCAL</vt:lpstr>
      <vt:lpstr>Conclusions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the Loop on Scene Understanding</dc:title>
  <dc:creator>Derek Hoiem</dc:creator>
  <cp:lastModifiedBy>Derek Hoiem</cp:lastModifiedBy>
  <cp:revision>508</cp:revision>
  <dcterms:created xsi:type="dcterms:W3CDTF">2008-06-17T20:51:11Z</dcterms:created>
  <dcterms:modified xsi:type="dcterms:W3CDTF">2010-09-13T03:03:39Z</dcterms:modified>
</cp:coreProperties>
</file>